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9" r:id="rId1"/>
  </p:sldMasterIdLst>
  <p:notesMasterIdLst>
    <p:notesMasterId r:id="rId33"/>
  </p:notesMasterIdLst>
  <p:handoutMasterIdLst>
    <p:handoutMasterId r:id="rId34"/>
  </p:handoutMasterIdLst>
  <p:sldIdLst>
    <p:sldId id="303" r:id="rId2"/>
    <p:sldId id="358" r:id="rId3"/>
    <p:sldId id="409" r:id="rId4"/>
    <p:sldId id="410" r:id="rId5"/>
    <p:sldId id="370" r:id="rId6"/>
    <p:sldId id="352" r:id="rId7"/>
    <p:sldId id="324" r:id="rId8"/>
    <p:sldId id="382" r:id="rId9"/>
    <p:sldId id="403" r:id="rId10"/>
    <p:sldId id="386" r:id="rId11"/>
    <p:sldId id="401" r:id="rId12"/>
    <p:sldId id="402" r:id="rId13"/>
    <p:sldId id="399" r:id="rId14"/>
    <p:sldId id="363" r:id="rId15"/>
    <p:sldId id="404" r:id="rId16"/>
    <p:sldId id="405" r:id="rId17"/>
    <p:sldId id="411" r:id="rId18"/>
    <p:sldId id="412" r:id="rId19"/>
    <p:sldId id="413" r:id="rId20"/>
    <p:sldId id="415" r:id="rId21"/>
    <p:sldId id="416" r:id="rId22"/>
    <p:sldId id="418" r:id="rId23"/>
    <p:sldId id="419" r:id="rId24"/>
    <p:sldId id="414" r:id="rId25"/>
    <p:sldId id="420" r:id="rId26"/>
    <p:sldId id="423" r:id="rId27"/>
    <p:sldId id="426" r:id="rId28"/>
    <p:sldId id="424" r:id="rId29"/>
    <p:sldId id="427" r:id="rId30"/>
    <p:sldId id="428" r:id="rId31"/>
    <p:sldId id="421" r:id="rId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ni, Marcus" initials="MC" lastIdx="10" clrIdx="0"/>
  <p:cmAuthor id="1" name="Owner" initials="O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0070C0"/>
    <a:srgbClr val="994708"/>
    <a:srgbClr val="FFFFFF"/>
    <a:srgbClr val="000000"/>
    <a:srgbClr val="00B050"/>
    <a:srgbClr val="E7E200"/>
    <a:srgbClr val="FFFF00"/>
    <a:srgbClr val="92D05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309" autoAdjust="0"/>
    <p:restoredTop sz="89399" autoAdjust="0"/>
  </p:normalViewPr>
  <p:slideViewPr>
    <p:cSldViewPr snapToGrid="0">
      <p:cViewPr varScale="1">
        <p:scale>
          <a:sx n="163" d="100"/>
          <a:sy n="163" d="100"/>
        </p:scale>
        <p:origin x="-104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D0D7E-464F-4381-A3DB-6D091ED1045E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F9FBC-5581-45F3-A93D-EB385FA90F6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+mj-lt"/>
            </a:rPr>
            <a:t>NOP Comment Period/Scoping Process</a:t>
          </a:r>
        </a:p>
      </dgm:t>
    </dgm:pt>
    <dgm:pt modelId="{88495B71-1234-41D7-989F-DFB5FD3A0BB4}" type="parTrans" cxnId="{B5AAF4BF-A220-43AD-AE5D-645270177682}">
      <dgm:prSet/>
      <dgm:spPr/>
      <dgm:t>
        <a:bodyPr/>
        <a:lstStyle/>
        <a:p>
          <a:endParaRPr lang="en-US"/>
        </a:p>
      </dgm:t>
    </dgm:pt>
    <dgm:pt modelId="{40B3CA66-EFD3-4551-844E-A40798E76018}" type="sibTrans" cxnId="{B5AAF4BF-A220-43AD-AE5D-645270177682}">
      <dgm:prSet/>
      <dgm:spPr/>
      <dgm:t>
        <a:bodyPr/>
        <a:lstStyle/>
        <a:p>
          <a:endParaRPr lang="en-US"/>
        </a:p>
      </dgm:t>
    </dgm:pt>
    <dgm:pt modelId="{7A8C0DAF-12BD-4EEB-8052-3B73A900C207}">
      <dgm:prSet phldrT="[Text]"/>
      <dgm:spPr/>
      <dgm:t>
        <a:bodyPr/>
        <a:lstStyle/>
        <a:p>
          <a:r>
            <a:rPr lang="en-US" dirty="0">
              <a:latin typeface="+mj-lt"/>
            </a:rPr>
            <a:t>Public Draft EIR Released </a:t>
          </a:r>
        </a:p>
        <a:p>
          <a:r>
            <a:rPr lang="en-US" dirty="0">
              <a:latin typeface="+mj-lt"/>
            </a:rPr>
            <a:t>(45-day comment period)</a:t>
          </a:r>
        </a:p>
      </dgm:t>
    </dgm:pt>
    <dgm:pt modelId="{C4A0C051-4B45-41AB-9AFF-1B09AA5B0D43}" type="parTrans" cxnId="{06AC12D2-2D2E-433A-954A-B8CB5CE92437}">
      <dgm:prSet/>
      <dgm:spPr/>
      <dgm:t>
        <a:bodyPr/>
        <a:lstStyle/>
        <a:p>
          <a:endParaRPr lang="en-US"/>
        </a:p>
      </dgm:t>
    </dgm:pt>
    <dgm:pt modelId="{FA75A6D7-5D78-4633-8490-636D10F3F634}" type="sibTrans" cxnId="{06AC12D2-2D2E-433A-954A-B8CB5CE92437}">
      <dgm:prSet/>
      <dgm:spPr/>
      <dgm:t>
        <a:bodyPr/>
        <a:lstStyle/>
        <a:p>
          <a:endParaRPr lang="en-US"/>
        </a:p>
      </dgm:t>
    </dgm:pt>
    <dgm:pt modelId="{894A577C-D3F7-41A7-A418-46324EB39FFA}">
      <dgm:prSet phldrT="[Text]"/>
      <dgm:spPr/>
      <dgm:t>
        <a:bodyPr/>
        <a:lstStyle/>
        <a:p>
          <a:r>
            <a:rPr lang="en-US" dirty="0">
              <a:latin typeface="+mj-lt"/>
            </a:rPr>
            <a:t>Response to Comments &amp; Final EIR Released</a:t>
          </a:r>
        </a:p>
      </dgm:t>
    </dgm:pt>
    <dgm:pt modelId="{BF33A90B-4BB6-4D53-861C-7F56EA698246}" type="parTrans" cxnId="{80E3D0AA-1493-437F-9AFA-9236A21366F9}">
      <dgm:prSet/>
      <dgm:spPr/>
      <dgm:t>
        <a:bodyPr/>
        <a:lstStyle/>
        <a:p>
          <a:endParaRPr lang="en-US"/>
        </a:p>
      </dgm:t>
    </dgm:pt>
    <dgm:pt modelId="{525BC77F-12BD-4B9F-A717-CA4AE27ACBDC}" type="sibTrans" cxnId="{80E3D0AA-1493-437F-9AFA-9236A21366F9}">
      <dgm:prSet/>
      <dgm:spPr/>
      <dgm:t>
        <a:bodyPr/>
        <a:lstStyle/>
        <a:p>
          <a:endParaRPr lang="en-US"/>
        </a:p>
      </dgm:t>
    </dgm:pt>
    <dgm:pt modelId="{71E5D55C-9890-4D13-BC7A-DE130C9FF4F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+mj-lt"/>
            </a:rPr>
            <a:t>Final EIR Certification &amp;</a:t>
          </a:r>
        </a:p>
        <a:p>
          <a:r>
            <a:rPr lang="en-US" dirty="0">
              <a:latin typeface="+mj-lt"/>
            </a:rPr>
            <a:t>City Decision-maker Hearings</a:t>
          </a:r>
        </a:p>
      </dgm:t>
    </dgm:pt>
    <dgm:pt modelId="{ADA448BD-4E29-4203-8817-2582E97F700B}" type="parTrans" cxnId="{C471E9DB-A715-42A3-A550-D5977B512AF3}">
      <dgm:prSet/>
      <dgm:spPr/>
      <dgm:t>
        <a:bodyPr/>
        <a:lstStyle/>
        <a:p>
          <a:endParaRPr lang="en-US"/>
        </a:p>
      </dgm:t>
    </dgm:pt>
    <dgm:pt modelId="{56CEAE4E-FDCC-4077-88A4-49D640FA5EE7}" type="sibTrans" cxnId="{C471E9DB-A715-42A3-A550-D5977B512AF3}">
      <dgm:prSet/>
      <dgm:spPr/>
      <dgm:t>
        <a:bodyPr/>
        <a:lstStyle/>
        <a:p>
          <a:endParaRPr lang="en-US"/>
        </a:p>
      </dgm:t>
    </dgm:pt>
    <dgm:pt modelId="{6D133064-2683-43D5-B11C-20ACAD3C7DF0}" type="pres">
      <dgm:prSet presAssocID="{6C6D0D7E-464F-4381-A3DB-6D091ED1045E}" presName="outerComposite" presStyleCnt="0">
        <dgm:presLayoutVars>
          <dgm:chMax val="5"/>
          <dgm:dir/>
          <dgm:resizeHandles val="exact"/>
        </dgm:presLayoutVars>
      </dgm:prSet>
      <dgm:spPr/>
    </dgm:pt>
    <dgm:pt modelId="{7FF9A756-7DC7-4FED-ACFA-2C192EA6B140}" type="pres">
      <dgm:prSet presAssocID="{6C6D0D7E-464F-4381-A3DB-6D091ED1045E}" presName="dummyMaxCanvas" presStyleCnt="0">
        <dgm:presLayoutVars/>
      </dgm:prSet>
      <dgm:spPr/>
    </dgm:pt>
    <dgm:pt modelId="{DAD45D19-FCF9-43DF-A70C-E993A6460936}" type="pres">
      <dgm:prSet presAssocID="{6C6D0D7E-464F-4381-A3DB-6D091ED1045E}" presName="FourNodes_1" presStyleLbl="node1" presStyleIdx="0" presStyleCnt="4">
        <dgm:presLayoutVars>
          <dgm:bulletEnabled val="1"/>
        </dgm:presLayoutVars>
      </dgm:prSet>
      <dgm:spPr/>
    </dgm:pt>
    <dgm:pt modelId="{80CAECCE-C0CC-433A-9182-B51173B4985B}" type="pres">
      <dgm:prSet presAssocID="{6C6D0D7E-464F-4381-A3DB-6D091ED1045E}" presName="FourNodes_2" presStyleLbl="node1" presStyleIdx="1" presStyleCnt="4">
        <dgm:presLayoutVars>
          <dgm:bulletEnabled val="1"/>
        </dgm:presLayoutVars>
      </dgm:prSet>
      <dgm:spPr/>
    </dgm:pt>
    <dgm:pt modelId="{4F9BE3F0-F4FD-487D-93AE-194C594BA725}" type="pres">
      <dgm:prSet presAssocID="{6C6D0D7E-464F-4381-A3DB-6D091ED1045E}" presName="FourNodes_3" presStyleLbl="node1" presStyleIdx="2" presStyleCnt="4">
        <dgm:presLayoutVars>
          <dgm:bulletEnabled val="1"/>
        </dgm:presLayoutVars>
      </dgm:prSet>
      <dgm:spPr/>
    </dgm:pt>
    <dgm:pt modelId="{9B384542-3665-4CD8-8EA9-0AC2324FB720}" type="pres">
      <dgm:prSet presAssocID="{6C6D0D7E-464F-4381-A3DB-6D091ED1045E}" presName="FourNodes_4" presStyleLbl="node1" presStyleIdx="3" presStyleCnt="4">
        <dgm:presLayoutVars>
          <dgm:bulletEnabled val="1"/>
        </dgm:presLayoutVars>
      </dgm:prSet>
      <dgm:spPr/>
    </dgm:pt>
    <dgm:pt modelId="{A93873AE-719A-46A8-99C2-6BBA754112D1}" type="pres">
      <dgm:prSet presAssocID="{6C6D0D7E-464F-4381-A3DB-6D091ED1045E}" presName="FourConn_1-2" presStyleLbl="fgAccFollowNode1" presStyleIdx="0" presStyleCnt="3">
        <dgm:presLayoutVars>
          <dgm:bulletEnabled val="1"/>
        </dgm:presLayoutVars>
      </dgm:prSet>
      <dgm:spPr/>
    </dgm:pt>
    <dgm:pt modelId="{0CDC2540-548A-4796-B01C-3A7597C1690A}" type="pres">
      <dgm:prSet presAssocID="{6C6D0D7E-464F-4381-A3DB-6D091ED1045E}" presName="FourConn_2-3" presStyleLbl="fgAccFollowNode1" presStyleIdx="1" presStyleCnt="3">
        <dgm:presLayoutVars>
          <dgm:bulletEnabled val="1"/>
        </dgm:presLayoutVars>
      </dgm:prSet>
      <dgm:spPr/>
    </dgm:pt>
    <dgm:pt modelId="{D1511995-0AB3-4626-AA64-3B3D43D3BD24}" type="pres">
      <dgm:prSet presAssocID="{6C6D0D7E-464F-4381-A3DB-6D091ED1045E}" presName="FourConn_3-4" presStyleLbl="fgAccFollowNode1" presStyleIdx="2" presStyleCnt="3">
        <dgm:presLayoutVars>
          <dgm:bulletEnabled val="1"/>
        </dgm:presLayoutVars>
      </dgm:prSet>
      <dgm:spPr/>
    </dgm:pt>
    <dgm:pt modelId="{FDAB07FC-CF7E-44FD-B3DF-10BB78EDB158}" type="pres">
      <dgm:prSet presAssocID="{6C6D0D7E-464F-4381-A3DB-6D091ED1045E}" presName="FourNodes_1_text" presStyleLbl="node1" presStyleIdx="3" presStyleCnt="4">
        <dgm:presLayoutVars>
          <dgm:bulletEnabled val="1"/>
        </dgm:presLayoutVars>
      </dgm:prSet>
      <dgm:spPr/>
    </dgm:pt>
    <dgm:pt modelId="{3392B74C-DA17-45A8-B2B2-899F67F04445}" type="pres">
      <dgm:prSet presAssocID="{6C6D0D7E-464F-4381-A3DB-6D091ED1045E}" presName="FourNodes_2_text" presStyleLbl="node1" presStyleIdx="3" presStyleCnt="4">
        <dgm:presLayoutVars>
          <dgm:bulletEnabled val="1"/>
        </dgm:presLayoutVars>
      </dgm:prSet>
      <dgm:spPr/>
    </dgm:pt>
    <dgm:pt modelId="{EA761B3B-57CE-49A5-9EE5-B30C5B89B7B3}" type="pres">
      <dgm:prSet presAssocID="{6C6D0D7E-464F-4381-A3DB-6D091ED1045E}" presName="FourNodes_3_text" presStyleLbl="node1" presStyleIdx="3" presStyleCnt="4">
        <dgm:presLayoutVars>
          <dgm:bulletEnabled val="1"/>
        </dgm:presLayoutVars>
      </dgm:prSet>
      <dgm:spPr/>
    </dgm:pt>
    <dgm:pt modelId="{14499086-7521-4FAE-BA61-E0A408E0CED1}" type="pres">
      <dgm:prSet presAssocID="{6C6D0D7E-464F-4381-A3DB-6D091ED1045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92EF76F-0A98-4438-B79C-457AE0BE1F1F}" type="presOf" srcId="{7A8C0DAF-12BD-4EEB-8052-3B73A900C207}" destId="{3392B74C-DA17-45A8-B2B2-899F67F04445}" srcOrd="1" destOrd="0" presId="urn:microsoft.com/office/officeart/2005/8/layout/vProcess5"/>
    <dgm:cxn modelId="{300D0D10-4E4D-4E16-BB65-4CC8E9BE5F24}" type="presOf" srcId="{71E5D55C-9890-4D13-BC7A-DE130C9FF4F9}" destId="{14499086-7521-4FAE-BA61-E0A408E0CED1}" srcOrd="1" destOrd="0" presId="urn:microsoft.com/office/officeart/2005/8/layout/vProcess5"/>
    <dgm:cxn modelId="{0C3C6F29-4659-475A-B2AA-83A40276C6E9}" type="presOf" srcId="{FA75A6D7-5D78-4633-8490-636D10F3F634}" destId="{0CDC2540-548A-4796-B01C-3A7597C1690A}" srcOrd="0" destOrd="0" presId="urn:microsoft.com/office/officeart/2005/8/layout/vProcess5"/>
    <dgm:cxn modelId="{ED64EB26-559C-47C2-9390-7D6B8EBF7595}" type="presOf" srcId="{199F9FBC-5581-45F3-A93D-EB385FA90F6F}" destId="{FDAB07FC-CF7E-44FD-B3DF-10BB78EDB158}" srcOrd="1" destOrd="0" presId="urn:microsoft.com/office/officeart/2005/8/layout/vProcess5"/>
    <dgm:cxn modelId="{835A6BE0-FF17-480E-ACDB-F782CF09B9C8}" type="presOf" srcId="{7A8C0DAF-12BD-4EEB-8052-3B73A900C207}" destId="{80CAECCE-C0CC-433A-9182-B51173B4985B}" srcOrd="0" destOrd="0" presId="urn:microsoft.com/office/officeart/2005/8/layout/vProcess5"/>
    <dgm:cxn modelId="{B5AAF4BF-A220-43AD-AE5D-645270177682}" srcId="{6C6D0D7E-464F-4381-A3DB-6D091ED1045E}" destId="{199F9FBC-5581-45F3-A93D-EB385FA90F6F}" srcOrd="0" destOrd="0" parTransId="{88495B71-1234-41D7-989F-DFB5FD3A0BB4}" sibTransId="{40B3CA66-EFD3-4551-844E-A40798E76018}"/>
    <dgm:cxn modelId="{C471E9DB-A715-42A3-A550-D5977B512AF3}" srcId="{6C6D0D7E-464F-4381-A3DB-6D091ED1045E}" destId="{71E5D55C-9890-4D13-BC7A-DE130C9FF4F9}" srcOrd="3" destOrd="0" parTransId="{ADA448BD-4E29-4203-8817-2582E97F700B}" sibTransId="{56CEAE4E-FDCC-4077-88A4-49D640FA5EE7}"/>
    <dgm:cxn modelId="{07521178-0865-40E9-B230-52026A28C959}" type="presOf" srcId="{894A577C-D3F7-41A7-A418-46324EB39FFA}" destId="{4F9BE3F0-F4FD-487D-93AE-194C594BA725}" srcOrd="0" destOrd="0" presId="urn:microsoft.com/office/officeart/2005/8/layout/vProcess5"/>
    <dgm:cxn modelId="{B266422D-57EF-481C-B731-0FC6BFBFD1CB}" type="presOf" srcId="{6C6D0D7E-464F-4381-A3DB-6D091ED1045E}" destId="{6D133064-2683-43D5-B11C-20ACAD3C7DF0}" srcOrd="0" destOrd="0" presId="urn:microsoft.com/office/officeart/2005/8/layout/vProcess5"/>
    <dgm:cxn modelId="{634A68CC-2BE3-47EE-ADA0-D815C84B61F1}" type="presOf" srcId="{525BC77F-12BD-4B9F-A717-CA4AE27ACBDC}" destId="{D1511995-0AB3-4626-AA64-3B3D43D3BD24}" srcOrd="0" destOrd="0" presId="urn:microsoft.com/office/officeart/2005/8/layout/vProcess5"/>
    <dgm:cxn modelId="{376CDCA9-C6D8-40D3-8FD4-83E6908D48F5}" type="presOf" srcId="{40B3CA66-EFD3-4551-844E-A40798E76018}" destId="{A93873AE-719A-46A8-99C2-6BBA754112D1}" srcOrd="0" destOrd="0" presId="urn:microsoft.com/office/officeart/2005/8/layout/vProcess5"/>
    <dgm:cxn modelId="{80E3D0AA-1493-437F-9AFA-9236A21366F9}" srcId="{6C6D0D7E-464F-4381-A3DB-6D091ED1045E}" destId="{894A577C-D3F7-41A7-A418-46324EB39FFA}" srcOrd="2" destOrd="0" parTransId="{BF33A90B-4BB6-4D53-861C-7F56EA698246}" sibTransId="{525BC77F-12BD-4B9F-A717-CA4AE27ACBDC}"/>
    <dgm:cxn modelId="{831A77B5-20F5-4280-B7F3-3B109D996126}" type="presOf" srcId="{894A577C-D3F7-41A7-A418-46324EB39FFA}" destId="{EA761B3B-57CE-49A5-9EE5-B30C5B89B7B3}" srcOrd="1" destOrd="0" presId="urn:microsoft.com/office/officeart/2005/8/layout/vProcess5"/>
    <dgm:cxn modelId="{04FB9B12-677B-4DFE-A519-0A2DA7C78669}" type="presOf" srcId="{199F9FBC-5581-45F3-A93D-EB385FA90F6F}" destId="{DAD45D19-FCF9-43DF-A70C-E993A6460936}" srcOrd="0" destOrd="0" presId="urn:microsoft.com/office/officeart/2005/8/layout/vProcess5"/>
    <dgm:cxn modelId="{60493338-BC50-4CA1-A4CF-27B1D030F7A0}" type="presOf" srcId="{71E5D55C-9890-4D13-BC7A-DE130C9FF4F9}" destId="{9B384542-3665-4CD8-8EA9-0AC2324FB720}" srcOrd="0" destOrd="0" presId="urn:microsoft.com/office/officeart/2005/8/layout/vProcess5"/>
    <dgm:cxn modelId="{06AC12D2-2D2E-433A-954A-B8CB5CE92437}" srcId="{6C6D0D7E-464F-4381-A3DB-6D091ED1045E}" destId="{7A8C0DAF-12BD-4EEB-8052-3B73A900C207}" srcOrd="1" destOrd="0" parTransId="{C4A0C051-4B45-41AB-9AFF-1B09AA5B0D43}" sibTransId="{FA75A6D7-5D78-4633-8490-636D10F3F634}"/>
    <dgm:cxn modelId="{703A7C53-7EA9-42EE-923F-DB9AD115E58D}" type="presParOf" srcId="{6D133064-2683-43D5-B11C-20ACAD3C7DF0}" destId="{7FF9A756-7DC7-4FED-ACFA-2C192EA6B140}" srcOrd="0" destOrd="0" presId="urn:microsoft.com/office/officeart/2005/8/layout/vProcess5"/>
    <dgm:cxn modelId="{B9CE0B24-13C8-40BF-86AF-2CCEE1A1BF48}" type="presParOf" srcId="{6D133064-2683-43D5-B11C-20ACAD3C7DF0}" destId="{DAD45D19-FCF9-43DF-A70C-E993A6460936}" srcOrd="1" destOrd="0" presId="urn:microsoft.com/office/officeart/2005/8/layout/vProcess5"/>
    <dgm:cxn modelId="{1499B101-5CE7-4098-9FA8-E49E0737C3B6}" type="presParOf" srcId="{6D133064-2683-43D5-B11C-20ACAD3C7DF0}" destId="{80CAECCE-C0CC-433A-9182-B51173B4985B}" srcOrd="2" destOrd="0" presId="urn:microsoft.com/office/officeart/2005/8/layout/vProcess5"/>
    <dgm:cxn modelId="{B3A16DFF-C76C-4AA9-ACF0-EDCE654777A5}" type="presParOf" srcId="{6D133064-2683-43D5-B11C-20ACAD3C7DF0}" destId="{4F9BE3F0-F4FD-487D-93AE-194C594BA725}" srcOrd="3" destOrd="0" presId="urn:microsoft.com/office/officeart/2005/8/layout/vProcess5"/>
    <dgm:cxn modelId="{475BFE6A-2E78-44AB-A6E7-91380FB17D63}" type="presParOf" srcId="{6D133064-2683-43D5-B11C-20ACAD3C7DF0}" destId="{9B384542-3665-4CD8-8EA9-0AC2324FB720}" srcOrd="4" destOrd="0" presId="urn:microsoft.com/office/officeart/2005/8/layout/vProcess5"/>
    <dgm:cxn modelId="{B8C87E32-5944-4F80-9A96-2B9F820E12E1}" type="presParOf" srcId="{6D133064-2683-43D5-B11C-20ACAD3C7DF0}" destId="{A93873AE-719A-46A8-99C2-6BBA754112D1}" srcOrd="5" destOrd="0" presId="urn:microsoft.com/office/officeart/2005/8/layout/vProcess5"/>
    <dgm:cxn modelId="{4DBD9F0D-48D1-455E-9606-4C187F7FFBF6}" type="presParOf" srcId="{6D133064-2683-43D5-B11C-20ACAD3C7DF0}" destId="{0CDC2540-548A-4796-B01C-3A7597C1690A}" srcOrd="6" destOrd="0" presId="urn:microsoft.com/office/officeart/2005/8/layout/vProcess5"/>
    <dgm:cxn modelId="{7FEF939A-FCB5-4BD1-8EE5-086D7428B53B}" type="presParOf" srcId="{6D133064-2683-43D5-B11C-20ACAD3C7DF0}" destId="{D1511995-0AB3-4626-AA64-3B3D43D3BD24}" srcOrd="7" destOrd="0" presId="urn:microsoft.com/office/officeart/2005/8/layout/vProcess5"/>
    <dgm:cxn modelId="{B308844A-9085-469E-91A7-63E521FF9C57}" type="presParOf" srcId="{6D133064-2683-43D5-B11C-20ACAD3C7DF0}" destId="{FDAB07FC-CF7E-44FD-B3DF-10BB78EDB158}" srcOrd="8" destOrd="0" presId="urn:microsoft.com/office/officeart/2005/8/layout/vProcess5"/>
    <dgm:cxn modelId="{32AE7B16-87DE-41B6-89B1-DC7937DBAC59}" type="presParOf" srcId="{6D133064-2683-43D5-B11C-20ACAD3C7DF0}" destId="{3392B74C-DA17-45A8-B2B2-899F67F04445}" srcOrd="9" destOrd="0" presId="urn:microsoft.com/office/officeart/2005/8/layout/vProcess5"/>
    <dgm:cxn modelId="{25F7297B-2E6F-4B9C-A5E6-A59511162F6C}" type="presParOf" srcId="{6D133064-2683-43D5-B11C-20ACAD3C7DF0}" destId="{EA761B3B-57CE-49A5-9EE5-B30C5B89B7B3}" srcOrd="10" destOrd="0" presId="urn:microsoft.com/office/officeart/2005/8/layout/vProcess5"/>
    <dgm:cxn modelId="{1BAC18D9-0049-4016-B62B-E8117AA32898}" type="presParOf" srcId="{6D133064-2683-43D5-B11C-20ACAD3C7DF0}" destId="{14499086-7521-4FAE-BA61-E0A408E0CED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B454E-D080-499B-9C4D-36ECFC35B93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EDDAD3A-BCD8-456B-8690-19F2B8668721}">
      <dgm:prSet phldrT="[Text]"/>
      <dgm:spPr/>
      <dgm:t>
        <a:bodyPr/>
        <a:lstStyle/>
        <a:p>
          <a:r>
            <a:rPr lang="en-US" i="1" dirty="0">
              <a:latin typeface="+mj-lt"/>
            </a:rPr>
            <a:t>Winter 2016 – 2017</a:t>
          </a:r>
        </a:p>
        <a:p>
          <a:r>
            <a:rPr lang="en-US" dirty="0">
              <a:latin typeface="+mj-lt"/>
            </a:rPr>
            <a:t>Public Review of Draft EIR</a:t>
          </a:r>
        </a:p>
      </dgm:t>
    </dgm:pt>
    <dgm:pt modelId="{AFE9702F-067D-4761-BD3A-DC14B5682EA1}" type="parTrans" cxnId="{237EA8F7-8456-4A53-BEDF-D7C317923DD6}">
      <dgm:prSet/>
      <dgm:spPr/>
      <dgm:t>
        <a:bodyPr/>
        <a:lstStyle/>
        <a:p>
          <a:endParaRPr lang="en-US"/>
        </a:p>
      </dgm:t>
    </dgm:pt>
    <dgm:pt modelId="{9A118622-2E02-48F1-8482-095F6FA22F28}" type="sibTrans" cxnId="{237EA8F7-8456-4A53-BEDF-D7C317923DD6}">
      <dgm:prSet/>
      <dgm:spPr/>
      <dgm:t>
        <a:bodyPr/>
        <a:lstStyle/>
        <a:p>
          <a:endParaRPr lang="en-US"/>
        </a:p>
      </dgm:t>
    </dgm:pt>
    <dgm:pt modelId="{B61AB704-5207-4EE8-9468-0A43B00DAFFF}">
      <dgm:prSet phldrT="[Text]"/>
      <dgm:spPr/>
      <dgm:t>
        <a:bodyPr/>
        <a:lstStyle/>
        <a:p>
          <a:r>
            <a:rPr lang="en-US" i="1" dirty="0">
              <a:latin typeface="+mj-lt"/>
            </a:rPr>
            <a:t>Spring 2017</a:t>
          </a:r>
        </a:p>
        <a:p>
          <a:r>
            <a:rPr lang="en-US" dirty="0">
              <a:latin typeface="+mj-lt"/>
            </a:rPr>
            <a:t>Respond to Comments</a:t>
          </a:r>
        </a:p>
      </dgm:t>
    </dgm:pt>
    <dgm:pt modelId="{F190BD23-C0D8-4746-BB20-0ECD08FAEEE2}" type="parTrans" cxnId="{AD593F14-A9A8-491F-8841-C2CDBD6A6FA3}">
      <dgm:prSet/>
      <dgm:spPr/>
      <dgm:t>
        <a:bodyPr/>
        <a:lstStyle/>
        <a:p>
          <a:endParaRPr lang="en-US"/>
        </a:p>
      </dgm:t>
    </dgm:pt>
    <dgm:pt modelId="{94F3314E-78EF-4424-8F81-BA0475D67720}" type="sibTrans" cxnId="{AD593F14-A9A8-491F-8841-C2CDBD6A6FA3}">
      <dgm:prSet/>
      <dgm:spPr/>
      <dgm:t>
        <a:bodyPr/>
        <a:lstStyle/>
        <a:p>
          <a:endParaRPr lang="en-US"/>
        </a:p>
      </dgm:t>
    </dgm:pt>
    <dgm:pt modelId="{8C0E6007-69B6-4B9B-A694-F58E648239D1}">
      <dgm:prSet phldrT="[Text]"/>
      <dgm:spPr/>
      <dgm:t>
        <a:bodyPr/>
        <a:lstStyle/>
        <a:p>
          <a:r>
            <a:rPr lang="en-US" i="1" dirty="0">
              <a:latin typeface="+mj-lt"/>
            </a:rPr>
            <a:t>Summer 2017</a:t>
          </a:r>
        </a:p>
        <a:p>
          <a:r>
            <a:rPr lang="en-US" dirty="0">
              <a:latin typeface="+mj-lt"/>
            </a:rPr>
            <a:t>Final EIR &amp; Certification</a:t>
          </a:r>
        </a:p>
      </dgm:t>
    </dgm:pt>
    <dgm:pt modelId="{7495BD05-1969-4BDD-A483-F7057907776A}" type="parTrans" cxnId="{C9B75558-E988-4DD9-BBD7-9EA9CA33EA60}">
      <dgm:prSet/>
      <dgm:spPr/>
      <dgm:t>
        <a:bodyPr/>
        <a:lstStyle/>
        <a:p>
          <a:endParaRPr lang="en-US"/>
        </a:p>
      </dgm:t>
    </dgm:pt>
    <dgm:pt modelId="{CEF84FBE-5830-4307-BE20-FE83A2F7E7CF}" type="sibTrans" cxnId="{C9B75558-E988-4DD9-BBD7-9EA9CA33EA60}">
      <dgm:prSet/>
      <dgm:spPr/>
      <dgm:t>
        <a:bodyPr/>
        <a:lstStyle/>
        <a:p>
          <a:endParaRPr lang="en-US"/>
        </a:p>
      </dgm:t>
    </dgm:pt>
    <dgm:pt modelId="{44C7783F-10D3-4814-8BF3-F80BB45B96B8}" type="pres">
      <dgm:prSet presAssocID="{1CDB454E-D080-499B-9C4D-36ECFC35B938}" presName="Name0" presStyleCnt="0">
        <dgm:presLayoutVars>
          <dgm:dir/>
          <dgm:resizeHandles val="exact"/>
        </dgm:presLayoutVars>
      </dgm:prSet>
      <dgm:spPr/>
    </dgm:pt>
    <dgm:pt modelId="{A58DBF90-524D-45CA-8BD8-2DBA111FB0B1}" type="pres">
      <dgm:prSet presAssocID="{1CDB454E-D080-499B-9C4D-36ECFC35B938}" presName="arrow" presStyleLbl="bgShp" presStyleIdx="0" presStyleCnt="1"/>
      <dgm:spPr/>
    </dgm:pt>
    <dgm:pt modelId="{4A10644F-7B3D-434F-9096-87839AEDC390}" type="pres">
      <dgm:prSet presAssocID="{1CDB454E-D080-499B-9C4D-36ECFC35B938}" presName="points" presStyleCnt="0"/>
      <dgm:spPr/>
    </dgm:pt>
    <dgm:pt modelId="{50A98BFE-5EC1-40CF-8FC4-45604A8E42A5}" type="pres">
      <dgm:prSet presAssocID="{6EDDAD3A-BCD8-456B-8690-19F2B8668721}" presName="compositeA" presStyleCnt="0"/>
      <dgm:spPr/>
    </dgm:pt>
    <dgm:pt modelId="{656BE739-B161-455B-AC35-2BB8C06E3A32}" type="pres">
      <dgm:prSet presAssocID="{6EDDAD3A-BCD8-456B-8690-19F2B8668721}" presName="textA" presStyleLbl="revTx" presStyleIdx="0" presStyleCnt="3" custScaleX="142046">
        <dgm:presLayoutVars>
          <dgm:bulletEnabled val="1"/>
        </dgm:presLayoutVars>
      </dgm:prSet>
      <dgm:spPr/>
    </dgm:pt>
    <dgm:pt modelId="{6F6B3A43-5B18-4D43-AC4C-E74D99120E63}" type="pres">
      <dgm:prSet presAssocID="{6EDDAD3A-BCD8-456B-8690-19F2B8668721}" presName="circleA" presStyleLbl="node1" presStyleIdx="0" presStyleCnt="3"/>
      <dgm:spPr/>
    </dgm:pt>
    <dgm:pt modelId="{E4A67656-93B0-47A8-ADCE-7A60B728A81A}" type="pres">
      <dgm:prSet presAssocID="{6EDDAD3A-BCD8-456B-8690-19F2B8668721}" presName="spaceA" presStyleCnt="0"/>
      <dgm:spPr/>
    </dgm:pt>
    <dgm:pt modelId="{EF082061-B181-481A-B936-A0E7DEC3FA66}" type="pres">
      <dgm:prSet presAssocID="{9A118622-2E02-48F1-8482-095F6FA22F28}" presName="space" presStyleCnt="0"/>
      <dgm:spPr/>
    </dgm:pt>
    <dgm:pt modelId="{F61F2E09-0B9A-44CC-AD19-378B4F31B661}" type="pres">
      <dgm:prSet presAssocID="{B61AB704-5207-4EE8-9468-0A43B00DAFFF}" presName="compositeB" presStyleCnt="0"/>
      <dgm:spPr/>
    </dgm:pt>
    <dgm:pt modelId="{335C0CBB-D8AC-4BB8-A4EB-C9C93E144A78}" type="pres">
      <dgm:prSet presAssocID="{B61AB704-5207-4EE8-9468-0A43B00DAFFF}" presName="textB" presStyleLbl="revTx" presStyleIdx="1" presStyleCnt="3" custScaleX="185821">
        <dgm:presLayoutVars>
          <dgm:bulletEnabled val="1"/>
        </dgm:presLayoutVars>
      </dgm:prSet>
      <dgm:spPr/>
    </dgm:pt>
    <dgm:pt modelId="{40FFD3BE-78C0-4996-B0C5-390CFD822347}" type="pres">
      <dgm:prSet presAssocID="{B61AB704-5207-4EE8-9468-0A43B00DAFFF}" presName="circleB" presStyleLbl="node1" presStyleIdx="1" presStyleCnt="3"/>
      <dgm:spPr/>
    </dgm:pt>
    <dgm:pt modelId="{074AD3DD-CD30-4A15-B694-576700D4B032}" type="pres">
      <dgm:prSet presAssocID="{B61AB704-5207-4EE8-9468-0A43B00DAFFF}" presName="spaceB" presStyleCnt="0"/>
      <dgm:spPr/>
    </dgm:pt>
    <dgm:pt modelId="{747BFD1E-1BB0-451B-A8F0-303708FA01C2}" type="pres">
      <dgm:prSet presAssocID="{94F3314E-78EF-4424-8F81-BA0475D67720}" presName="space" presStyleCnt="0"/>
      <dgm:spPr/>
    </dgm:pt>
    <dgm:pt modelId="{D7114EDD-DFFA-4D28-A519-8B62D369F1C6}" type="pres">
      <dgm:prSet presAssocID="{8C0E6007-69B6-4B9B-A694-F58E648239D1}" presName="compositeA" presStyleCnt="0"/>
      <dgm:spPr/>
    </dgm:pt>
    <dgm:pt modelId="{86E10C11-5131-4CDF-A157-4D1C97075134}" type="pres">
      <dgm:prSet presAssocID="{8C0E6007-69B6-4B9B-A694-F58E648239D1}" presName="textA" presStyleLbl="revTx" presStyleIdx="2" presStyleCnt="3" custScaleX="126353">
        <dgm:presLayoutVars>
          <dgm:bulletEnabled val="1"/>
        </dgm:presLayoutVars>
      </dgm:prSet>
      <dgm:spPr/>
    </dgm:pt>
    <dgm:pt modelId="{A88E3477-DD68-4B98-AE9E-8F71165E8F32}" type="pres">
      <dgm:prSet presAssocID="{8C0E6007-69B6-4B9B-A694-F58E648239D1}" presName="circleA" presStyleLbl="node1" presStyleIdx="2" presStyleCnt="3"/>
      <dgm:spPr/>
    </dgm:pt>
    <dgm:pt modelId="{491B00C7-19E6-4239-8D90-0AC6A4B7E55F}" type="pres">
      <dgm:prSet presAssocID="{8C0E6007-69B6-4B9B-A694-F58E648239D1}" presName="spaceA" presStyleCnt="0"/>
      <dgm:spPr/>
    </dgm:pt>
  </dgm:ptLst>
  <dgm:cxnLst>
    <dgm:cxn modelId="{237EA8F7-8456-4A53-BEDF-D7C317923DD6}" srcId="{1CDB454E-D080-499B-9C4D-36ECFC35B938}" destId="{6EDDAD3A-BCD8-456B-8690-19F2B8668721}" srcOrd="0" destOrd="0" parTransId="{AFE9702F-067D-4761-BD3A-DC14B5682EA1}" sibTransId="{9A118622-2E02-48F1-8482-095F6FA22F28}"/>
    <dgm:cxn modelId="{A34348CF-FABC-4948-9A72-727C4BA31633}" type="presOf" srcId="{8C0E6007-69B6-4B9B-A694-F58E648239D1}" destId="{86E10C11-5131-4CDF-A157-4D1C97075134}" srcOrd="0" destOrd="0" presId="urn:microsoft.com/office/officeart/2005/8/layout/hProcess11"/>
    <dgm:cxn modelId="{AD593F14-A9A8-491F-8841-C2CDBD6A6FA3}" srcId="{1CDB454E-D080-499B-9C4D-36ECFC35B938}" destId="{B61AB704-5207-4EE8-9468-0A43B00DAFFF}" srcOrd="1" destOrd="0" parTransId="{F190BD23-C0D8-4746-BB20-0ECD08FAEEE2}" sibTransId="{94F3314E-78EF-4424-8F81-BA0475D67720}"/>
    <dgm:cxn modelId="{1E77F81F-CEC4-48E4-A728-2B9A7FA026A4}" type="presOf" srcId="{1CDB454E-D080-499B-9C4D-36ECFC35B938}" destId="{44C7783F-10D3-4814-8BF3-F80BB45B96B8}" srcOrd="0" destOrd="0" presId="urn:microsoft.com/office/officeart/2005/8/layout/hProcess11"/>
    <dgm:cxn modelId="{6540FCE3-7078-40BB-A121-F074F6D80D91}" type="presOf" srcId="{6EDDAD3A-BCD8-456B-8690-19F2B8668721}" destId="{656BE739-B161-455B-AC35-2BB8C06E3A32}" srcOrd="0" destOrd="0" presId="urn:microsoft.com/office/officeart/2005/8/layout/hProcess11"/>
    <dgm:cxn modelId="{C9B75558-E988-4DD9-BBD7-9EA9CA33EA60}" srcId="{1CDB454E-D080-499B-9C4D-36ECFC35B938}" destId="{8C0E6007-69B6-4B9B-A694-F58E648239D1}" srcOrd="2" destOrd="0" parTransId="{7495BD05-1969-4BDD-A483-F7057907776A}" sibTransId="{CEF84FBE-5830-4307-BE20-FE83A2F7E7CF}"/>
    <dgm:cxn modelId="{CE715518-76A8-4074-9A5F-0F3B964305FB}" type="presOf" srcId="{B61AB704-5207-4EE8-9468-0A43B00DAFFF}" destId="{335C0CBB-D8AC-4BB8-A4EB-C9C93E144A78}" srcOrd="0" destOrd="0" presId="urn:microsoft.com/office/officeart/2005/8/layout/hProcess11"/>
    <dgm:cxn modelId="{5644F900-7941-414F-8715-84168ACDFA5B}" type="presParOf" srcId="{44C7783F-10D3-4814-8BF3-F80BB45B96B8}" destId="{A58DBF90-524D-45CA-8BD8-2DBA111FB0B1}" srcOrd="0" destOrd="0" presId="urn:microsoft.com/office/officeart/2005/8/layout/hProcess11"/>
    <dgm:cxn modelId="{3021FF84-61EB-413A-B388-E968F6C0C9C1}" type="presParOf" srcId="{44C7783F-10D3-4814-8BF3-F80BB45B96B8}" destId="{4A10644F-7B3D-434F-9096-87839AEDC390}" srcOrd="1" destOrd="0" presId="urn:microsoft.com/office/officeart/2005/8/layout/hProcess11"/>
    <dgm:cxn modelId="{13C72684-4C69-42BE-802E-D4EAE6F8997F}" type="presParOf" srcId="{4A10644F-7B3D-434F-9096-87839AEDC390}" destId="{50A98BFE-5EC1-40CF-8FC4-45604A8E42A5}" srcOrd="0" destOrd="0" presId="urn:microsoft.com/office/officeart/2005/8/layout/hProcess11"/>
    <dgm:cxn modelId="{C27875AD-E593-4D36-903D-640F5AB9E701}" type="presParOf" srcId="{50A98BFE-5EC1-40CF-8FC4-45604A8E42A5}" destId="{656BE739-B161-455B-AC35-2BB8C06E3A32}" srcOrd="0" destOrd="0" presId="urn:microsoft.com/office/officeart/2005/8/layout/hProcess11"/>
    <dgm:cxn modelId="{103B702E-CAE6-463B-8888-6B26E22A2F1D}" type="presParOf" srcId="{50A98BFE-5EC1-40CF-8FC4-45604A8E42A5}" destId="{6F6B3A43-5B18-4D43-AC4C-E74D99120E63}" srcOrd="1" destOrd="0" presId="urn:microsoft.com/office/officeart/2005/8/layout/hProcess11"/>
    <dgm:cxn modelId="{307B000D-CA5D-4587-BF44-1A9E84364948}" type="presParOf" srcId="{50A98BFE-5EC1-40CF-8FC4-45604A8E42A5}" destId="{E4A67656-93B0-47A8-ADCE-7A60B728A81A}" srcOrd="2" destOrd="0" presId="urn:microsoft.com/office/officeart/2005/8/layout/hProcess11"/>
    <dgm:cxn modelId="{08CE0AFF-A45F-4F60-A913-4EEFB16492E4}" type="presParOf" srcId="{4A10644F-7B3D-434F-9096-87839AEDC390}" destId="{EF082061-B181-481A-B936-A0E7DEC3FA66}" srcOrd="1" destOrd="0" presId="urn:microsoft.com/office/officeart/2005/8/layout/hProcess11"/>
    <dgm:cxn modelId="{786BBBA2-53C3-40B6-AE37-F697CAA4288A}" type="presParOf" srcId="{4A10644F-7B3D-434F-9096-87839AEDC390}" destId="{F61F2E09-0B9A-44CC-AD19-378B4F31B661}" srcOrd="2" destOrd="0" presId="urn:microsoft.com/office/officeart/2005/8/layout/hProcess11"/>
    <dgm:cxn modelId="{B9B490E8-C334-4583-B710-9C9F33042173}" type="presParOf" srcId="{F61F2E09-0B9A-44CC-AD19-378B4F31B661}" destId="{335C0CBB-D8AC-4BB8-A4EB-C9C93E144A78}" srcOrd="0" destOrd="0" presId="urn:microsoft.com/office/officeart/2005/8/layout/hProcess11"/>
    <dgm:cxn modelId="{E8C9A860-CD1C-4A11-8B82-807C756B9329}" type="presParOf" srcId="{F61F2E09-0B9A-44CC-AD19-378B4F31B661}" destId="{40FFD3BE-78C0-4996-B0C5-390CFD822347}" srcOrd="1" destOrd="0" presId="urn:microsoft.com/office/officeart/2005/8/layout/hProcess11"/>
    <dgm:cxn modelId="{53CFE32F-87C8-4A0A-8A51-F5A5BFC528C7}" type="presParOf" srcId="{F61F2E09-0B9A-44CC-AD19-378B4F31B661}" destId="{074AD3DD-CD30-4A15-B694-576700D4B032}" srcOrd="2" destOrd="0" presId="urn:microsoft.com/office/officeart/2005/8/layout/hProcess11"/>
    <dgm:cxn modelId="{3C89A7D5-6FB5-4E02-9E29-836DB26C089F}" type="presParOf" srcId="{4A10644F-7B3D-434F-9096-87839AEDC390}" destId="{747BFD1E-1BB0-451B-A8F0-303708FA01C2}" srcOrd="3" destOrd="0" presId="urn:microsoft.com/office/officeart/2005/8/layout/hProcess11"/>
    <dgm:cxn modelId="{F07F15D1-513A-44BE-A3B2-79B7908247AA}" type="presParOf" srcId="{4A10644F-7B3D-434F-9096-87839AEDC390}" destId="{D7114EDD-DFFA-4D28-A519-8B62D369F1C6}" srcOrd="4" destOrd="0" presId="urn:microsoft.com/office/officeart/2005/8/layout/hProcess11"/>
    <dgm:cxn modelId="{C35BF28D-9A90-40AD-BB9E-F2EB9F46CA97}" type="presParOf" srcId="{D7114EDD-DFFA-4D28-A519-8B62D369F1C6}" destId="{86E10C11-5131-4CDF-A157-4D1C97075134}" srcOrd="0" destOrd="0" presId="urn:microsoft.com/office/officeart/2005/8/layout/hProcess11"/>
    <dgm:cxn modelId="{59829B69-C822-49F2-AA5D-A532F50826C5}" type="presParOf" srcId="{D7114EDD-DFFA-4D28-A519-8B62D369F1C6}" destId="{A88E3477-DD68-4B98-AE9E-8F71165E8F32}" srcOrd="1" destOrd="0" presId="urn:microsoft.com/office/officeart/2005/8/layout/hProcess11"/>
    <dgm:cxn modelId="{CBC566B2-C3F6-4888-8417-F8FDC739CD25}" type="presParOf" srcId="{D7114EDD-DFFA-4D28-A519-8B62D369F1C6}" destId="{491B00C7-19E6-4239-8D90-0AC6A4B7E55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5D19-FCF9-43DF-A70C-E993A6460936}">
      <dsp:nvSpPr>
        <dsp:cNvPr id="0" name=""/>
        <dsp:cNvSpPr/>
      </dsp:nvSpPr>
      <dsp:spPr>
        <a:xfrm>
          <a:off x="0" y="0"/>
          <a:ext cx="5913120" cy="97231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NOP Comment Period/Scoping Process</a:t>
          </a:r>
        </a:p>
      </dsp:txBody>
      <dsp:txXfrm>
        <a:off x="28478" y="28478"/>
        <a:ext cx="4781759" cy="915356"/>
      </dsp:txXfrm>
    </dsp:sp>
    <dsp:sp modelId="{80CAECCE-C0CC-433A-9182-B51173B4985B}">
      <dsp:nvSpPr>
        <dsp:cNvPr id="0" name=""/>
        <dsp:cNvSpPr/>
      </dsp:nvSpPr>
      <dsp:spPr>
        <a:xfrm>
          <a:off x="495223" y="1149096"/>
          <a:ext cx="5913120" cy="97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Public Draft EIR Released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(45-day comment period)</a:t>
          </a:r>
        </a:p>
      </dsp:txBody>
      <dsp:txXfrm>
        <a:off x="523701" y="1177574"/>
        <a:ext cx="4728937" cy="915356"/>
      </dsp:txXfrm>
    </dsp:sp>
    <dsp:sp modelId="{4F9BE3F0-F4FD-487D-93AE-194C594BA725}">
      <dsp:nvSpPr>
        <dsp:cNvPr id="0" name=""/>
        <dsp:cNvSpPr/>
      </dsp:nvSpPr>
      <dsp:spPr>
        <a:xfrm>
          <a:off x="983056" y="2298192"/>
          <a:ext cx="5913120" cy="97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Response to Comments &amp; Final EIR Released</a:t>
          </a:r>
        </a:p>
      </dsp:txBody>
      <dsp:txXfrm>
        <a:off x="1011534" y="2326670"/>
        <a:ext cx="4736328" cy="915356"/>
      </dsp:txXfrm>
    </dsp:sp>
    <dsp:sp modelId="{9B384542-3665-4CD8-8EA9-0AC2324FB720}">
      <dsp:nvSpPr>
        <dsp:cNvPr id="0" name=""/>
        <dsp:cNvSpPr/>
      </dsp:nvSpPr>
      <dsp:spPr>
        <a:xfrm>
          <a:off x="1478280" y="3447288"/>
          <a:ext cx="5913120" cy="97231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Final EIR Certification &amp;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City Decision-maker Hearings</a:t>
          </a:r>
        </a:p>
      </dsp:txBody>
      <dsp:txXfrm>
        <a:off x="1506758" y="3475766"/>
        <a:ext cx="4728937" cy="915356"/>
      </dsp:txXfrm>
    </dsp:sp>
    <dsp:sp modelId="{A93873AE-719A-46A8-99C2-6BBA754112D1}">
      <dsp:nvSpPr>
        <dsp:cNvPr id="0" name=""/>
        <dsp:cNvSpPr/>
      </dsp:nvSpPr>
      <dsp:spPr>
        <a:xfrm>
          <a:off x="5281117" y="744702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423317" y="744702"/>
        <a:ext cx="347602" cy="475582"/>
      </dsp:txXfrm>
    </dsp:sp>
    <dsp:sp modelId="{0CDC2540-548A-4796-B01C-3A7597C1690A}">
      <dsp:nvSpPr>
        <dsp:cNvPr id="0" name=""/>
        <dsp:cNvSpPr/>
      </dsp:nvSpPr>
      <dsp:spPr>
        <a:xfrm>
          <a:off x="5776341" y="1893798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918541" y="1893798"/>
        <a:ext cx="347602" cy="475582"/>
      </dsp:txXfrm>
    </dsp:sp>
    <dsp:sp modelId="{D1511995-0AB3-4626-AA64-3B3D43D3BD24}">
      <dsp:nvSpPr>
        <dsp:cNvPr id="0" name=""/>
        <dsp:cNvSpPr/>
      </dsp:nvSpPr>
      <dsp:spPr>
        <a:xfrm>
          <a:off x="6264173" y="3042894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406373" y="3042894"/>
        <a:ext cx="347602" cy="475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DBF90-524D-45CA-8BD8-2DBA111FB0B1}">
      <dsp:nvSpPr>
        <dsp:cNvPr id="0" name=""/>
        <dsp:cNvSpPr/>
      </dsp:nvSpPr>
      <dsp:spPr>
        <a:xfrm>
          <a:off x="0" y="1371599"/>
          <a:ext cx="7772400" cy="18288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BE739-B161-455B-AC35-2BB8C06E3A32}">
      <dsp:nvSpPr>
        <dsp:cNvPr id="0" name=""/>
        <dsp:cNvSpPr/>
      </dsp:nvSpPr>
      <dsp:spPr>
        <a:xfrm>
          <a:off x="1348" y="0"/>
          <a:ext cx="2139613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>
              <a:latin typeface="+mj-lt"/>
            </a:rPr>
            <a:t>Winter 2016 – 2017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j-lt"/>
            </a:rPr>
            <a:t>Public Review of Draft EIR</a:t>
          </a:r>
        </a:p>
      </dsp:txBody>
      <dsp:txXfrm>
        <a:off x="1348" y="0"/>
        <a:ext cx="2139613" cy="1828800"/>
      </dsp:txXfrm>
    </dsp:sp>
    <dsp:sp modelId="{6F6B3A43-5B18-4D43-AC4C-E74D99120E63}">
      <dsp:nvSpPr>
        <dsp:cNvPr id="0" name=""/>
        <dsp:cNvSpPr/>
      </dsp:nvSpPr>
      <dsp:spPr>
        <a:xfrm>
          <a:off x="842555" y="205740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C0CBB-D8AC-4BB8-A4EB-C9C93E144A78}">
      <dsp:nvSpPr>
        <dsp:cNvPr id="0" name=""/>
        <dsp:cNvSpPr/>
      </dsp:nvSpPr>
      <dsp:spPr>
        <a:xfrm>
          <a:off x="2216276" y="2743199"/>
          <a:ext cx="2798988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latin typeface="+mj-lt"/>
            </a:rPr>
            <a:t>Spring 2017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Respond to Comments</a:t>
          </a:r>
        </a:p>
      </dsp:txBody>
      <dsp:txXfrm>
        <a:off x="2216276" y="2743199"/>
        <a:ext cx="2798988" cy="1828800"/>
      </dsp:txXfrm>
    </dsp:sp>
    <dsp:sp modelId="{40FFD3BE-78C0-4996-B0C5-390CFD822347}">
      <dsp:nvSpPr>
        <dsp:cNvPr id="0" name=""/>
        <dsp:cNvSpPr/>
      </dsp:nvSpPr>
      <dsp:spPr>
        <a:xfrm>
          <a:off x="3387170" y="205740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10C11-5131-4CDF-A157-4D1C97075134}">
      <dsp:nvSpPr>
        <dsp:cNvPr id="0" name=""/>
        <dsp:cNvSpPr/>
      </dsp:nvSpPr>
      <dsp:spPr>
        <a:xfrm>
          <a:off x="5090578" y="0"/>
          <a:ext cx="1903232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latin typeface="+mj-lt"/>
            </a:rPr>
            <a:t>Summer 2017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Final EIR &amp; Certification</a:t>
          </a:r>
        </a:p>
      </dsp:txBody>
      <dsp:txXfrm>
        <a:off x="5090578" y="0"/>
        <a:ext cx="1903232" cy="1828800"/>
      </dsp:txXfrm>
    </dsp:sp>
    <dsp:sp modelId="{A88E3477-DD68-4B98-AE9E-8F71165E8F32}">
      <dsp:nvSpPr>
        <dsp:cNvPr id="0" name=""/>
        <dsp:cNvSpPr/>
      </dsp:nvSpPr>
      <dsp:spPr>
        <a:xfrm>
          <a:off x="5813594" y="205740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28EAB-D723-0D48-B637-564574385EDB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58B30-57E9-ED45-9A19-91D5A2F8B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53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0A2B-08D9-9B4F-9BD7-B13A4A09CDF1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5BFC-C1C8-A34E-92A1-0786691721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BDB93A9-DE17-42E8-A366-46C30944B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78423" y="132416"/>
            <a:ext cx="6508377" cy="1143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184213" y="866430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5" name="Picture 4" descr="SLO City Emblem_4color_lightbk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44" y="98850"/>
            <a:ext cx="1852347" cy="186131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148918" y="0"/>
            <a:ext cx="995082" cy="6121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148918" y="0"/>
            <a:ext cx="995082" cy="6121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1"/>
            <a:ext cx="995082" cy="6858000"/>
          </a:xfrm>
          <a:prstGeom prst="rect">
            <a:avLst/>
          </a:prstGeom>
          <a:solidFill>
            <a:schemeClr val="tx2">
              <a:lumMod val="25000"/>
              <a:lumOff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48917" y="6356350"/>
            <a:ext cx="9950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3130" y="5758551"/>
            <a:ext cx="6007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753" y="361016"/>
            <a:ext cx="506506" cy="365125"/>
          </a:xfrm>
        </p:spPr>
        <p:txBody>
          <a:bodyPr/>
          <a:lstStyle/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148918" y="0"/>
            <a:ext cx="995082" cy="1003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0"/>
            <a:ext cx="718073" cy="83521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0" y="0"/>
            <a:ext cx="4397189" cy="83521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1"/>
            <a:ext cx="4096512" cy="5012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56150" y="846138"/>
            <a:ext cx="4387850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0"/>
            <a:ext cx="1927225" cy="3907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2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9950" y="3913188"/>
            <a:ext cx="1924050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0"/>
            <a:ext cx="1008529" cy="3907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35471" y="361016"/>
            <a:ext cx="1008529" cy="365125"/>
          </a:xfrm>
        </p:spPr>
        <p:txBody>
          <a:bodyPr/>
          <a:lstStyle>
            <a:lvl1pPr algn="ctr">
              <a:defRPr/>
            </a:lvl1pPr>
          </a:lstStyle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8135471" y="3861880"/>
            <a:ext cx="100852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0"/>
            <a:ext cx="1931894" cy="191420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2106" y="361016"/>
            <a:ext cx="1931894" cy="365125"/>
          </a:xfrm>
        </p:spPr>
        <p:txBody>
          <a:bodyPr/>
          <a:lstStyle>
            <a:lvl1pPr algn="ctr">
              <a:defRPr/>
            </a:lvl1pPr>
          </a:lstStyle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13600" y="1912938"/>
            <a:ext cx="1930400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1"/>
            <a:ext cx="1931894" cy="6857998"/>
          </a:xfrm>
          <a:prstGeom prst="rect">
            <a:avLst/>
          </a:prstGeom>
          <a:solidFill>
            <a:schemeClr val="tx2">
              <a:lumMod val="25000"/>
              <a:lumOff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6508377" cy="3793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5740512"/>
            <a:ext cx="6007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931894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3785791" y="3429397"/>
            <a:ext cx="6857206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LO City Emblem_1color_lightbkgd.png"/>
          <p:cNvPicPr>
            <a:picLocks noChangeAspect="1"/>
          </p:cNvPicPr>
          <p:nvPr userDrawn="1"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00" y="254000"/>
            <a:ext cx="1676401" cy="16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3593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012" y="50083"/>
            <a:ext cx="8940988" cy="10858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013" y="5159030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3012" y="1419917"/>
            <a:ext cx="8940988" cy="360501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49350"/>
            <a:ext cx="9144000" cy="635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915795" cy="191420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132416"/>
            <a:ext cx="6508377" cy="1143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361016"/>
            <a:ext cx="506506" cy="365125"/>
          </a:xfrm>
        </p:spPr>
        <p:txBody>
          <a:bodyPr/>
          <a:lstStyle/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LO City Emblem_1color_lightbkgd.png"/>
          <p:cNvPicPr>
            <a:picLocks noChangeAspect="1"/>
          </p:cNvPicPr>
          <p:nvPr userDrawn="1"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39700"/>
            <a:ext cx="1676401" cy="167640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917700"/>
            <a:ext cx="1917700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919288"/>
            <a:ext cx="1911350" cy="41957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14521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726141"/>
            <a:ext cx="4966446" cy="1398494"/>
          </a:xfrm>
        </p:spPr>
        <p:txBody>
          <a:bodyPr anchor="b" anchorCtr="0"/>
          <a:lstStyle>
            <a:lvl1pPr algn="l">
              <a:defRPr sz="46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5413" y="6356350"/>
            <a:ext cx="16226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6802" y="2209801"/>
            <a:ext cx="6508377" cy="379329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07800"/>
            <a:ext cx="3241675" cy="211375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l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359450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006850"/>
            <a:ext cx="3238500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0"/>
            <a:ext cx="995082" cy="6121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5244" y="361016"/>
            <a:ext cx="506506" cy="365125"/>
          </a:xfrm>
        </p:spPr>
        <p:txBody>
          <a:bodyPr/>
          <a:lstStyle>
            <a:lvl1pPr>
              <a:defRPr>
                <a:solidFill>
                  <a:srgbClr val="CACABF"/>
                </a:solidFill>
              </a:defRPr>
            </a:lvl1pPr>
          </a:lstStyle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148918" y="0"/>
            <a:ext cx="995082" cy="6121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D7F6446-AE9A-C64B-B107-5880721332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29867"/>
            <a:ext cx="9143999" cy="7281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LO City Emblem_4color_drkbkgd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2" y="6197599"/>
            <a:ext cx="623697" cy="620704"/>
          </a:xfrm>
          <a:prstGeom prst="rect">
            <a:avLst/>
          </a:prstGeom>
        </p:spPr>
      </p:pic>
      <p:pic>
        <p:nvPicPr>
          <p:cNvPr id="9" name="Picture 8" descr="City of SLO_wordmark_white.png"/>
          <p:cNvPicPr>
            <a:picLocks noChangeAspect="1"/>
          </p:cNvPicPr>
          <p:nvPr/>
        </p:nvPicPr>
        <p:blipFill>
          <a:blip r:embed="rId22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18" y="6393997"/>
            <a:ext cx="2785937" cy="2474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61665D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4">
            <a:lumMod val="50000"/>
          </a:schemeClr>
        </a:buClr>
        <a:buSzPct val="100000"/>
        <a:buFont typeface="Wingdings 2" pitchFamily="18" charset="2"/>
        <a:buChar char="¡"/>
        <a:defRPr sz="20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4">
            <a:lumMod val="75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4">
            <a:lumMod val="60000"/>
            <a:lumOff val="4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>
            <a:lumMod val="40000"/>
            <a:lumOff val="6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4">
            <a:lumMod val="20000"/>
            <a:lumOff val="8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jfrickenbach@ao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98363" y="532588"/>
            <a:ext cx="6508377" cy="1577631"/>
          </a:xfrm>
        </p:spPr>
        <p:txBody>
          <a:bodyPr/>
          <a:lstStyle/>
          <a:p>
            <a:r>
              <a:rPr lang="en-US" dirty="0"/>
              <a:t>Avila Ranch Development Plan</a:t>
            </a:r>
            <a:br>
              <a:rPr lang="en-US" dirty="0"/>
            </a:br>
            <a:r>
              <a:rPr lang="en-US" sz="1600" dirty="0"/>
              <a:t>173 Buckley Road/175 Venture Drive</a:t>
            </a:r>
            <a:br>
              <a:rPr lang="en-US" sz="1600" dirty="0"/>
            </a:br>
            <a:r>
              <a:rPr lang="en-US" sz="1400" dirty="0"/>
              <a:t>SPEC/ER-1318-2015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464378" y="2652494"/>
            <a:ext cx="8216484" cy="112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Public Hearing for the </a:t>
            </a:r>
          </a:p>
          <a:p>
            <a:pPr algn="ctr"/>
            <a:r>
              <a:rPr lang="en-US" sz="3200" dirty="0"/>
              <a:t>Draft Environmental Impact Report (EIR)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378" y="3681960"/>
            <a:ext cx="821648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659719" y="3924667"/>
            <a:ext cx="5457918" cy="618565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December 14, 2016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4378" y="5291378"/>
            <a:ext cx="784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" indent="-57150" eaLnBrk="0" hangingPunct="0">
              <a:tabLst>
                <a:tab pos="114300" algn="l"/>
                <a:tab pos="3257550" algn="l"/>
              </a:tabLst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300" algn="l"/>
                <a:tab pos="3257550" algn="l"/>
              </a:tabLst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300" algn="l"/>
                <a:tab pos="3257550" algn="l"/>
              </a:tabLst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300" algn="l"/>
                <a:tab pos="3257550" algn="l"/>
              </a:tabLst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300" algn="l"/>
                <a:tab pos="3257550" algn="l"/>
              </a:tabLst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257550" algn="l"/>
              </a:tabLs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257550" algn="l"/>
              </a:tabLs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257550" algn="l"/>
              </a:tabLs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257550" algn="l"/>
              </a:tabLs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/>
              <a:t>Applicant: </a:t>
            </a:r>
            <a:r>
              <a:rPr lang="en-US" sz="1600" dirty="0"/>
              <a:t>Avila Ranch, LLC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i="1" dirty="0"/>
              <a:t>Representative: </a:t>
            </a:r>
            <a:r>
              <a:rPr lang="en-US" sz="1600" dirty="0"/>
              <a:t>Stephen Peck</a:t>
            </a:r>
          </a:p>
        </p:txBody>
      </p:sp>
    </p:spTree>
    <p:extLst>
      <p:ext uri="{BB962C8B-B14F-4D97-AF65-F5344CB8AC3E}">
        <p14:creationId xmlns:p14="http://schemas.microsoft.com/office/powerpoint/2010/main" val="424715304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Proposed Circulation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z="2000" smtClean="0"/>
              <a:pPr/>
              <a:t>10</a:t>
            </a:fld>
            <a:endParaRPr lang="en-US" sz="2000" dirty="0"/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143716" y="1318131"/>
            <a:ext cx="8551551" cy="471453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200" dirty="0"/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12" y="1259515"/>
            <a:ext cx="8751056" cy="3757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243" y="4942418"/>
            <a:ext cx="5545016" cy="10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7417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Example: Buckley Road Cross-Section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z="2000" smtClean="0"/>
              <a:pPr/>
              <a:t>11</a:t>
            </a:fld>
            <a:endParaRPr lang="en-US" sz="2000" dirty="0"/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143716" y="1318131"/>
            <a:ext cx="8551551" cy="471453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200" dirty="0"/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73846"/>
            <a:ext cx="90768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3640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Example: 60’ Collector Road Cross-Section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z="2000" smtClean="0"/>
              <a:pPr/>
              <a:t>12</a:t>
            </a:fld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12" y="1664678"/>
            <a:ext cx="8748247" cy="42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5153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Proposed Drainage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z="2000" smtClean="0"/>
              <a:pPr/>
              <a:t>13</a:t>
            </a:fld>
            <a:endParaRPr lang="en-US" sz="2000" dirty="0"/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143716" y="1318131"/>
            <a:ext cx="8551551" cy="471453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200" dirty="0"/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16" y="1226557"/>
            <a:ext cx="8933217" cy="4897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16" y="1226557"/>
            <a:ext cx="1992924" cy="18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6184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Plan: Phasing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z="2000" smtClean="0"/>
              <a:pPr/>
              <a:t>14</a:t>
            </a:fld>
            <a:endParaRPr lang="en-US" sz="2000" dirty="0"/>
          </a:p>
        </p:txBody>
      </p:sp>
      <p:sp>
        <p:nvSpPr>
          <p:cNvPr id="16" name="Freeform 15"/>
          <p:cNvSpPr/>
          <p:nvPr/>
        </p:nvSpPr>
        <p:spPr>
          <a:xfrm>
            <a:off x="1575581" y="-8151177"/>
            <a:ext cx="6286500" cy="2992437"/>
          </a:xfrm>
          <a:custGeom>
            <a:avLst/>
            <a:gdLst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14400 w 6286500"/>
              <a:gd name="connsiteY13" fmla="*/ 2444750 h 4540250"/>
              <a:gd name="connsiteX14" fmla="*/ 901700 w 6286500"/>
              <a:gd name="connsiteY14" fmla="*/ 2222500 h 4540250"/>
              <a:gd name="connsiteX15" fmla="*/ 990600 w 6286500"/>
              <a:gd name="connsiteY15" fmla="*/ 1987550 h 4540250"/>
              <a:gd name="connsiteX16" fmla="*/ 1009650 w 6286500"/>
              <a:gd name="connsiteY16" fmla="*/ 1428750 h 4540250"/>
              <a:gd name="connsiteX17" fmla="*/ 298450 w 6286500"/>
              <a:gd name="connsiteY17" fmla="*/ 1428750 h 4540250"/>
              <a:gd name="connsiteX18" fmla="*/ 285750 w 6286500"/>
              <a:gd name="connsiteY18" fmla="*/ 0 h 4540250"/>
              <a:gd name="connsiteX19" fmla="*/ 6273800 w 6286500"/>
              <a:gd name="connsiteY19" fmla="*/ 12700 h 4540250"/>
              <a:gd name="connsiteX20" fmla="*/ 6286500 w 6286500"/>
              <a:gd name="connsiteY20" fmla="*/ 4540250 h 4540250"/>
              <a:gd name="connsiteX21" fmla="*/ 0 w 6286500"/>
              <a:gd name="connsiteY21" fmla="*/ 4540250 h 4540250"/>
              <a:gd name="connsiteX22" fmla="*/ 0 w 6286500"/>
              <a:gd name="connsiteY22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14400 w 6286500"/>
              <a:gd name="connsiteY13" fmla="*/ 2444750 h 4540250"/>
              <a:gd name="connsiteX14" fmla="*/ 1198880 w 6286500"/>
              <a:gd name="connsiteY14" fmla="*/ 2603500 h 4540250"/>
              <a:gd name="connsiteX15" fmla="*/ 990600 w 6286500"/>
              <a:gd name="connsiteY15" fmla="*/ 1987550 h 4540250"/>
              <a:gd name="connsiteX16" fmla="*/ 1009650 w 6286500"/>
              <a:gd name="connsiteY16" fmla="*/ 1428750 h 4540250"/>
              <a:gd name="connsiteX17" fmla="*/ 298450 w 6286500"/>
              <a:gd name="connsiteY17" fmla="*/ 1428750 h 4540250"/>
              <a:gd name="connsiteX18" fmla="*/ 285750 w 6286500"/>
              <a:gd name="connsiteY18" fmla="*/ 0 h 4540250"/>
              <a:gd name="connsiteX19" fmla="*/ 6273800 w 6286500"/>
              <a:gd name="connsiteY19" fmla="*/ 12700 h 4540250"/>
              <a:gd name="connsiteX20" fmla="*/ 6286500 w 6286500"/>
              <a:gd name="connsiteY20" fmla="*/ 4540250 h 4540250"/>
              <a:gd name="connsiteX21" fmla="*/ 0 w 6286500"/>
              <a:gd name="connsiteY21" fmla="*/ 4540250 h 4540250"/>
              <a:gd name="connsiteX22" fmla="*/ 0 w 6286500"/>
              <a:gd name="connsiteY22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198880 w 6286500"/>
              <a:gd name="connsiteY14" fmla="*/ 2603500 h 4540250"/>
              <a:gd name="connsiteX15" fmla="*/ 990600 w 6286500"/>
              <a:gd name="connsiteY15" fmla="*/ 1987550 h 4540250"/>
              <a:gd name="connsiteX16" fmla="*/ 1009650 w 6286500"/>
              <a:gd name="connsiteY16" fmla="*/ 1428750 h 4540250"/>
              <a:gd name="connsiteX17" fmla="*/ 298450 w 6286500"/>
              <a:gd name="connsiteY17" fmla="*/ 1428750 h 4540250"/>
              <a:gd name="connsiteX18" fmla="*/ 285750 w 6286500"/>
              <a:gd name="connsiteY18" fmla="*/ 0 h 4540250"/>
              <a:gd name="connsiteX19" fmla="*/ 6273800 w 6286500"/>
              <a:gd name="connsiteY19" fmla="*/ 12700 h 4540250"/>
              <a:gd name="connsiteX20" fmla="*/ 6286500 w 6286500"/>
              <a:gd name="connsiteY20" fmla="*/ 4540250 h 4540250"/>
              <a:gd name="connsiteX21" fmla="*/ 0 w 6286500"/>
              <a:gd name="connsiteY21" fmla="*/ 4540250 h 4540250"/>
              <a:gd name="connsiteX22" fmla="*/ 0 w 6286500"/>
              <a:gd name="connsiteY22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990600 w 6286500"/>
              <a:gd name="connsiteY15" fmla="*/ 1987550 h 4540250"/>
              <a:gd name="connsiteX16" fmla="*/ 1009650 w 6286500"/>
              <a:gd name="connsiteY16" fmla="*/ 1428750 h 4540250"/>
              <a:gd name="connsiteX17" fmla="*/ 298450 w 6286500"/>
              <a:gd name="connsiteY17" fmla="*/ 1428750 h 4540250"/>
              <a:gd name="connsiteX18" fmla="*/ 285750 w 6286500"/>
              <a:gd name="connsiteY18" fmla="*/ 0 h 4540250"/>
              <a:gd name="connsiteX19" fmla="*/ 6273800 w 6286500"/>
              <a:gd name="connsiteY19" fmla="*/ 12700 h 4540250"/>
              <a:gd name="connsiteX20" fmla="*/ 6286500 w 6286500"/>
              <a:gd name="connsiteY20" fmla="*/ 4540250 h 4540250"/>
              <a:gd name="connsiteX21" fmla="*/ 0 w 6286500"/>
              <a:gd name="connsiteY21" fmla="*/ 4540250 h 4540250"/>
              <a:gd name="connsiteX22" fmla="*/ 0 w 6286500"/>
              <a:gd name="connsiteY22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1009650 w 6286500"/>
              <a:gd name="connsiteY16" fmla="*/ 1428750 h 4540250"/>
              <a:gd name="connsiteX17" fmla="*/ 298450 w 6286500"/>
              <a:gd name="connsiteY17" fmla="*/ 1428750 h 4540250"/>
              <a:gd name="connsiteX18" fmla="*/ 285750 w 6286500"/>
              <a:gd name="connsiteY18" fmla="*/ 0 h 4540250"/>
              <a:gd name="connsiteX19" fmla="*/ 6273800 w 6286500"/>
              <a:gd name="connsiteY19" fmla="*/ 12700 h 4540250"/>
              <a:gd name="connsiteX20" fmla="*/ 6286500 w 6286500"/>
              <a:gd name="connsiteY20" fmla="*/ 4540250 h 4540250"/>
              <a:gd name="connsiteX21" fmla="*/ 0 w 6286500"/>
              <a:gd name="connsiteY21" fmla="*/ 4540250 h 4540250"/>
              <a:gd name="connsiteX22" fmla="*/ 0 w 6286500"/>
              <a:gd name="connsiteY22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1242061 w 6286500"/>
              <a:gd name="connsiteY16" fmla="*/ 1949636 h 4540250"/>
              <a:gd name="connsiteX17" fmla="*/ 1009650 w 6286500"/>
              <a:gd name="connsiteY17" fmla="*/ 1428750 h 4540250"/>
              <a:gd name="connsiteX18" fmla="*/ 298450 w 6286500"/>
              <a:gd name="connsiteY18" fmla="*/ 1428750 h 4540250"/>
              <a:gd name="connsiteX19" fmla="*/ 285750 w 6286500"/>
              <a:gd name="connsiteY19" fmla="*/ 0 h 4540250"/>
              <a:gd name="connsiteX20" fmla="*/ 6273800 w 6286500"/>
              <a:gd name="connsiteY20" fmla="*/ 12700 h 4540250"/>
              <a:gd name="connsiteX21" fmla="*/ 6286500 w 6286500"/>
              <a:gd name="connsiteY21" fmla="*/ 4540250 h 4540250"/>
              <a:gd name="connsiteX22" fmla="*/ 0 w 6286500"/>
              <a:gd name="connsiteY22" fmla="*/ 4540250 h 4540250"/>
              <a:gd name="connsiteX23" fmla="*/ 0 w 6286500"/>
              <a:gd name="connsiteY23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2356486 w 6286500"/>
              <a:gd name="connsiteY16" fmla="*/ 1435286 h 4540250"/>
              <a:gd name="connsiteX17" fmla="*/ 1009650 w 6286500"/>
              <a:gd name="connsiteY17" fmla="*/ 1428750 h 4540250"/>
              <a:gd name="connsiteX18" fmla="*/ 298450 w 6286500"/>
              <a:gd name="connsiteY18" fmla="*/ 1428750 h 4540250"/>
              <a:gd name="connsiteX19" fmla="*/ 285750 w 6286500"/>
              <a:gd name="connsiteY19" fmla="*/ 0 h 4540250"/>
              <a:gd name="connsiteX20" fmla="*/ 6273800 w 6286500"/>
              <a:gd name="connsiteY20" fmla="*/ 12700 h 4540250"/>
              <a:gd name="connsiteX21" fmla="*/ 6286500 w 6286500"/>
              <a:gd name="connsiteY21" fmla="*/ 4540250 h 4540250"/>
              <a:gd name="connsiteX22" fmla="*/ 0 w 6286500"/>
              <a:gd name="connsiteY22" fmla="*/ 4540250 h 4540250"/>
              <a:gd name="connsiteX23" fmla="*/ 0 w 6286500"/>
              <a:gd name="connsiteY23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2356486 w 6286500"/>
              <a:gd name="connsiteY16" fmla="*/ 1435286 h 4540250"/>
              <a:gd name="connsiteX17" fmla="*/ 1009650 w 6286500"/>
              <a:gd name="connsiteY17" fmla="*/ 1428750 h 4540250"/>
              <a:gd name="connsiteX18" fmla="*/ 298450 w 6286500"/>
              <a:gd name="connsiteY18" fmla="*/ 1443038 h 4540250"/>
              <a:gd name="connsiteX19" fmla="*/ 285750 w 6286500"/>
              <a:gd name="connsiteY19" fmla="*/ 0 h 4540250"/>
              <a:gd name="connsiteX20" fmla="*/ 6273800 w 6286500"/>
              <a:gd name="connsiteY20" fmla="*/ 12700 h 4540250"/>
              <a:gd name="connsiteX21" fmla="*/ 6286500 w 6286500"/>
              <a:gd name="connsiteY21" fmla="*/ 4540250 h 4540250"/>
              <a:gd name="connsiteX22" fmla="*/ 0 w 6286500"/>
              <a:gd name="connsiteY22" fmla="*/ 4540250 h 4540250"/>
              <a:gd name="connsiteX23" fmla="*/ 0 w 6286500"/>
              <a:gd name="connsiteY23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2356486 w 6286500"/>
              <a:gd name="connsiteY16" fmla="*/ 1435286 h 4540250"/>
              <a:gd name="connsiteX17" fmla="*/ 1019175 w 6286500"/>
              <a:gd name="connsiteY17" fmla="*/ 1443038 h 4540250"/>
              <a:gd name="connsiteX18" fmla="*/ 298450 w 6286500"/>
              <a:gd name="connsiteY18" fmla="*/ 1443038 h 4540250"/>
              <a:gd name="connsiteX19" fmla="*/ 285750 w 6286500"/>
              <a:gd name="connsiteY19" fmla="*/ 0 h 4540250"/>
              <a:gd name="connsiteX20" fmla="*/ 6273800 w 6286500"/>
              <a:gd name="connsiteY20" fmla="*/ 12700 h 4540250"/>
              <a:gd name="connsiteX21" fmla="*/ 6286500 w 6286500"/>
              <a:gd name="connsiteY21" fmla="*/ 4540250 h 4540250"/>
              <a:gd name="connsiteX22" fmla="*/ 0 w 6286500"/>
              <a:gd name="connsiteY22" fmla="*/ 4540250 h 4540250"/>
              <a:gd name="connsiteX23" fmla="*/ 0 w 6286500"/>
              <a:gd name="connsiteY23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2280286 w 6286500"/>
              <a:gd name="connsiteY16" fmla="*/ 1592448 h 4540250"/>
              <a:gd name="connsiteX17" fmla="*/ 2356486 w 6286500"/>
              <a:gd name="connsiteY17" fmla="*/ 1435286 h 4540250"/>
              <a:gd name="connsiteX18" fmla="*/ 1019175 w 6286500"/>
              <a:gd name="connsiteY18" fmla="*/ 1443038 h 4540250"/>
              <a:gd name="connsiteX19" fmla="*/ 298450 w 6286500"/>
              <a:gd name="connsiteY19" fmla="*/ 1443038 h 4540250"/>
              <a:gd name="connsiteX20" fmla="*/ 285750 w 6286500"/>
              <a:gd name="connsiteY20" fmla="*/ 0 h 4540250"/>
              <a:gd name="connsiteX21" fmla="*/ 6273800 w 6286500"/>
              <a:gd name="connsiteY21" fmla="*/ 12700 h 4540250"/>
              <a:gd name="connsiteX22" fmla="*/ 6286500 w 6286500"/>
              <a:gd name="connsiteY22" fmla="*/ 4540250 h 4540250"/>
              <a:gd name="connsiteX23" fmla="*/ 0 w 6286500"/>
              <a:gd name="connsiteY23" fmla="*/ 4540250 h 4540250"/>
              <a:gd name="connsiteX24" fmla="*/ 0 w 6286500"/>
              <a:gd name="connsiteY24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2513649 w 6286500"/>
              <a:gd name="connsiteY16" fmla="*/ 1844861 h 4540250"/>
              <a:gd name="connsiteX17" fmla="*/ 2356486 w 6286500"/>
              <a:gd name="connsiteY17" fmla="*/ 1435286 h 4540250"/>
              <a:gd name="connsiteX18" fmla="*/ 1019175 w 6286500"/>
              <a:gd name="connsiteY18" fmla="*/ 1443038 h 4540250"/>
              <a:gd name="connsiteX19" fmla="*/ 298450 w 6286500"/>
              <a:gd name="connsiteY19" fmla="*/ 1443038 h 4540250"/>
              <a:gd name="connsiteX20" fmla="*/ 285750 w 6286500"/>
              <a:gd name="connsiteY20" fmla="*/ 0 h 4540250"/>
              <a:gd name="connsiteX21" fmla="*/ 6273800 w 6286500"/>
              <a:gd name="connsiteY21" fmla="*/ 12700 h 4540250"/>
              <a:gd name="connsiteX22" fmla="*/ 6286500 w 6286500"/>
              <a:gd name="connsiteY22" fmla="*/ 4540250 h 4540250"/>
              <a:gd name="connsiteX23" fmla="*/ 0 w 6286500"/>
              <a:gd name="connsiteY23" fmla="*/ 4540250 h 4540250"/>
              <a:gd name="connsiteX24" fmla="*/ 0 w 6286500"/>
              <a:gd name="connsiteY24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2513649 w 6286500"/>
              <a:gd name="connsiteY16" fmla="*/ 1844861 h 4540250"/>
              <a:gd name="connsiteX17" fmla="*/ 2337436 w 6286500"/>
              <a:gd name="connsiteY17" fmla="*/ 1444811 h 4540250"/>
              <a:gd name="connsiteX18" fmla="*/ 1019175 w 6286500"/>
              <a:gd name="connsiteY18" fmla="*/ 1443038 h 4540250"/>
              <a:gd name="connsiteX19" fmla="*/ 298450 w 6286500"/>
              <a:gd name="connsiteY19" fmla="*/ 1443038 h 4540250"/>
              <a:gd name="connsiteX20" fmla="*/ 285750 w 6286500"/>
              <a:gd name="connsiteY20" fmla="*/ 0 h 4540250"/>
              <a:gd name="connsiteX21" fmla="*/ 6273800 w 6286500"/>
              <a:gd name="connsiteY21" fmla="*/ 12700 h 4540250"/>
              <a:gd name="connsiteX22" fmla="*/ 6286500 w 6286500"/>
              <a:gd name="connsiteY22" fmla="*/ 4540250 h 4540250"/>
              <a:gd name="connsiteX23" fmla="*/ 0 w 6286500"/>
              <a:gd name="connsiteY23" fmla="*/ 4540250 h 4540250"/>
              <a:gd name="connsiteX24" fmla="*/ 0 w 6286500"/>
              <a:gd name="connsiteY24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2380299 w 6286500"/>
              <a:gd name="connsiteY16" fmla="*/ 2016311 h 4540250"/>
              <a:gd name="connsiteX17" fmla="*/ 2513649 w 6286500"/>
              <a:gd name="connsiteY17" fmla="*/ 1844861 h 4540250"/>
              <a:gd name="connsiteX18" fmla="*/ 2337436 w 6286500"/>
              <a:gd name="connsiteY18" fmla="*/ 1444811 h 4540250"/>
              <a:gd name="connsiteX19" fmla="*/ 1019175 w 6286500"/>
              <a:gd name="connsiteY19" fmla="*/ 1443038 h 4540250"/>
              <a:gd name="connsiteX20" fmla="*/ 298450 w 6286500"/>
              <a:gd name="connsiteY20" fmla="*/ 1443038 h 4540250"/>
              <a:gd name="connsiteX21" fmla="*/ 285750 w 6286500"/>
              <a:gd name="connsiteY21" fmla="*/ 0 h 4540250"/>
              <a:gd name="connsiteX22" fmla="*/ 6273800 w 6286500"/>
              <a:gd name="connsiteY22" fmla="*/ 12700 h 4540250"/>
              <a:gd name="connsiteX23" fmla="*/ 6286500 w 6286500"/>
              <a:gd name="connsiteY23" fmla="*/ 4540250 h 4540250"/>
              <a:gd name="connsiteX24" fmla="*/ 0 w 6286500"/>
              <a:gd name="connsiteY24" fmla="*/ 4540250 h 4540250"/>
              <a:gd name="connsiteX25" fmla="*/ 0 w 6286500"/>
              <a:gd name="connsiteY25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1975486 w 6286500"/>
              <a:gd name="connsiteY16" fmla="*/ 2530661 h 4540250"/>
              <a:gd name="connsiteX17" fmla="*/ 2380299 w 6286500"/>
              <a:gd name="connsiteY17" fmla="*/ 2016311 h 4540250"/>
              <a:gd name="connsiteX18" fmla="*/ 2513649 w 6286500"/>
              <a:gd name="connsiteY18" fmla="*/ 1844861 h 4540250"/>
              <a:gd name="connsiteX19" fmla="*/ 2337436 w 6286500"/>
              <a:gd name="connsiteY19" fmla="*/ 1444811 h 4540250"/>
              <a:gd name="connsiteX20" fmla="*/ 1019175 w 6286500"/>
              <a:gd name="connsiteY20" fmla="*/ 1443038 h 4540250"/>
              <a:gd name="connsiteX21" fmla="*/ 298450 w 6286500"/>
              <a:gd name="connsiteY21" fmla="*/ 1443038 h 4540250"/>
              <a:gd name="connsiteX22" fmla="*/ 285750 w 6286500"/>
              <a:gd name="connsiteY22" fmla="*/ 0 h 4540250"/>
              <a:gd name="connsiteX23" fmla="*/ 6273800 w 6286500"/>
              <a:gd name="connsiteY23" fmla="*/ 12700 h 4540250"/>
              <a:gd name="connsiteX24" fmla="*/ 6286500 w 6286500"/>
              <a:gd name="connsiteY24" fmla="*/ 4540250 h 4540250"/>
              <a:gd name="connsiteX25" fmla="*/ 0 w 6286500"/>
              <a:gd name="connsiteY25" fmla="*/ 4540250 h 4540250"/>
              <a:gd name="connsiteX26" fmla="*/ 0 w 6286500"/>
              <a:gd name="connsiteY26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1784986 w 6286500"/>
              <a:gd name="connsiteY16" fmla="*/ 2754498 h 4540250"/>
              <a:gd name="connsiteX17" fmla="*/ 1975486 w 6286500"/>
              <a:gd name="connsiteY17" fmla="*/ 2530661 h 4540250"/>
              <a:gd name="connsiteX18" fmla="*/ 2380299 w 6286500"/>
              <a:gd name="connsiteY18" fmla="*/ 2016311 h 4540250"/>
              <a:gd name="connsiteX19" fmla="*/ 2513649 w 6286500"/>
              <a:gd name="connsiteY19" fmla="*/ 1844861 h 4540250"/>
              <a:gd name="connsiteX20" fmla="*/ 2337436 w 6286500"/>
              <a:gd name="connsiteY20" fmla="*/ 1444811 h 4540250"/>
              <a:gd name="connsiteX21" fmla="*/ 1019175 w 6286500"/>
              <a:gd name="connsiteY21" fmla="*/ 1443038 h 4540250"/>
              <a:gd name="connsiteX22" fmla="*/ 298450 w 6286500"/>
              <a:gd name="connsiteY22" fmla="*/ 1443038 h 4540250"/>
              <a:gd name="connsiteX23" fmla="*/ 285750 w 6286500"/>
              <a:gd name="connsiteY23" fmla="*/ 0 h 4540250"/>
              <a:gd name="connsiteX24" fmla="*/ 6273800 w 6286500"/>
              <a:gd name="connsiteY24" fmla="*/ 12700 h 4540250"/>
              <a:gd name="connsiteX25" fmla="*/ 6286500 w 6286500"/>
              <a:gd name="connsiteY25" fmla="*/ 4540250 h 4540250"/>
              <a:gd name="connsiteX26" fmla="*/ 0 w 6286500"/>
              <a:gd name="connsiteY26" fmla="*/ 4540250 h 4540250"/>
              <a:gd name="connsiteX27" fmla="*/ 0 w 6286500"/>
              <a:gd name="connsiteY27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1784986 w 6286500"/>
              <a:gd name="connsiteY16" fmla="*/ 2754498 h 4540250"/>
              <a:gd name="connsiteX17" fmla="*/ 1975486 w 6286500"/>
              <a:gd name="connsiteY17" fmla="*/ 2530661 h 4540250"/>
              <a:gd name="connsiteX18" fmla="*/ 2380299 w 6286500"/>
              <a:gd name="connsiteY18" fmla="*/ 2016311 h 4540250"/>
              <a:gd name="connsiteX19" fmla="*/ 2506505 w 6286500"/>
              <a:gd name="connsiteY19" fmla="*/ 1835336 h 4540250"/>
              <a:gd name="connsiteX20" fmla="*/ 2337436 w 6286500"/>
              <a:gd name="connsiteY20" fmla="*/ 1444811 h 4540250"/>
              <a:gd name="connsiteX21" fmla="*/ 1019175 w 6286500"/>
              <a:gd name="connsiteY21" fmla="*/ 1443038 h 4540250"/>
              <a:gd name="connsiteX22" fmla="*/ 298450 w 6286500"/>
              <a:gd name="connsiteY22" fmla="*/ 1443038 h 4540250"/>
              <a:gd name="connsiteX23" fmla="*/ 285750 w 6286500"/>
              <a:gd name="connsiteY23" fmla="*/ 0 h 4540250"/>
              <a:gd name="connsiteX24" fmla="*/ 6273800 w 6286500"/>
              <a:gd name="connsiteY24" fmla="*/ 12700 h 4540250"/>
              <a:gd name="connsiteX25" fmla="*/ 6286500 w 6286500"/>
              <a:gd name="connsiteY25" fmla="*/ 4540250 h 4540250"/>
              <a:gd name="connsiteX26" fmla="*/ 0 w 6286500"/>
              <a:gd name="connsiteY26" fmla="*/ 4540250 h 4540250"/>
              <a:gd name="connsiteX27" fmla="*/ 0 w 6286500"/>
              <a:gd name="connsiteY27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1784986 w 6286500"/>
              <a:gd name="connsiteY16" fmla="*/ 2754498 h 4540250"/>
              <a:gd name="connsiteX17" fmla="*/ 1975486 w 6286500"/>
              <a:gd name="connsiteY17" fmla="*/ 2530661 h 4540250"/>
              <a:gd name="connsiteX18" fmla="*/ 2370774 w 6286500"/>
              <a:gd name="connsiteY18" fmla="*/ 1987736 h 4540250"/>
              <a:gd name="connsiteX19" fmla="*/ 2506505 w 6286500"/>
              <a:gd name="connsiteY19" fmla="*/ 1835336 h 4540250"/>
              <a:gd name="connsiteX20" fmla="*/ 2337436 w 6286500"/>
              <a:gd name="connsiteY20" fmla="*/ 1444811 h 4540250"/>
              <a:gd name="connsiteX21" fmla="*/ 1019175 w 6286500"/>
              <a:gd name="connsiteY21" fmla="*/ 1443038 h 4540250"/>
              <a:gd name="connsiteX22" fmla="*/ 298450 w 6286500"/>
              <a:gd name="connsiteY22" fmla="*/ 1443038 h 4540250"/>
              <a:gd name="connsiteX23" fmla="*/ 285750 w 6286500"/>
              <a:gd name="connsiteY23" fmla="*/ 0 h 4540250"/>
              <a:gd name="connsiteX24" fmla="*/ 6273800 w 6286500"/>
              <a:gd name="connsiteY24" fmla="*/ 12700 h 4540250"/>
              <a:gd name="connsiteX25" fmla="*/ 6286500 w 6286500"/>
              <a:gd name="connsiteY25" fmla="*/ 4540250 h 4540250"/>
              <a:gd name="connsiteX26" fmla="*/ 0 w 6286500"/>
              <a:gd name="connsiteY26" fmla="*/ 4540250 h 4540250"/>
              <a:gd name="connsiteX27" fmla="*/ 0 w 6286500"/>
              <a:gd name="connsiteY27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1784986 w 6286500"/>
              <a:gd name="connsiteY16" fmla="*/ 2754498 h 4540250"/>
              <a:gd name="connsiteX17" fmla="*/ 1975486 w 6286500"/>
              <a:gd name="connsiteY17" fmla="*/ 2530661 h 4540250"/>
              <a:gd name="connsiteX18" fmla="*/ 2237424 w 6286500"/>
              <a:gd name="connsiteY18" fmla="*/ 2168711 h 4540250"/>
              <a:gd name="connsiteX19" fmla="*/ 2506505 w 6286500"/>
              <a:gd name="connsiteY19" fmla="*/ 1835336 h 4540250"/>
              <a:gd name="connsiteX20" fmla="*/ 2337436 w 6286500"/>
              <a:gd name="connsiteY20" fmla="*/ 1444811 h 4540250"/>
              <a:gd name="connsiteX21" fmla="*/ 1019175 w 6286500"/>
              <a:gd name="connsiteY21" fmla="*/ 1443038 h 4540250"/>
              <a:gd name="connsiteX22" fmla="*/ 298450 w 6286500"/>
              <a:gd name="connsiteY22" fmla="*/ 1443038 h 4540250"/>
              <a:gd name="connsiteX23" fmla="*/ 285750 w 6286500"/>
              <a:gd name="connsiteY23" fmla="*/ 0 h 4540250"/>
              <a:gd name="connsiteX24" fmla="*/ 6273800 w 6286500"/>
              <a:gd name="connsiteY24" fmla="*/ 12700 h 4540250"/>
              <a:gd name="connsiteX25" fmla="*/ 6286500 w 6286500"/>
              <a:gd name="connsiteY25" fmla="*/ 4540250 h 4540250"/>
              <a:gd name="connsiteX26" fmla="*/ 0 w 6286500"/>
              <a:gd name="connsiteY26" fmla="*/ 4540250 h 4540250"/>
              <a:gd name="connsiteX27" fmla="*/ 0 w 6286500"/>
              <a:gd name="connsiteY27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1784986 w 6286500"/>
              <a:gd name="connsiteY16" fmla="*/ 2754498 h 4540250"/>
              <a:gd name="connsiteX17" fmla="*/ 1975486 w 6286500"/>
              <a:gd name="connsiteY17" fmla="*/ 2530661 h 4540250"/>
              <a:gd name="connsiteX18" fmla="*/ 2237424 w 6286500"/>
              <a:gd name="connsiteY18" fmla="*/ 2168711 h 4540250"/>
              <a:gd name="connsiteX19" fmla="*/ 2506505 w 6286500"/>
              <a:gd name="connsiteY19" fmla="*/ 1835336 h 4540250"/>
              <a:gd name="connsiteX20" fmla="*/ 2337436 w 6286500"/>
              <a:gd name="connsiteY20" fmla="*/ 1444811 h 4540250"/>
              <a:gd name="connsiteX21" fmla="*/ 1019175 w 6286500"/>
              <a:gd name="connsiteY21" fmla="*/ 1443038 h 4540250"/>
              <a:gd name="connsiteX22" fmla="*/ 298450 w 6286500"/>
              <a:gd name="connsiteY22" fmla="*/ 1443038 h 4540250"/>
              <a:gd name="connsiteX23" fmla="*/ 285750 w 6286500"/>
              <a:gd name="connsiteY23" fmla="*/ 0 h 4540250"/>
              <a:gd name="connsiteX24" fmla="*/ 6273800 w 6286500"/>
              <a:gd name="connsiteY24" fmla="*/ 12700 h 4540250"/>
              <a:gd name="connsiteX25" fmla="*/ 6286500 w 6286500"/>
              <a:gd name="connsiteY25" fmla="*/ 4540250 h 4540250"/>
              <a:gd name="connsiteX26" fmla="*/ 0 w 6286500"/>
              <a:gd name="connsiteY26" fmla="*/ 4540250 h 4540250"/>
              <a:gd name="connsiteX27" fmla="*/ 0 w 6286500"/>
              <a:gd name="connsiteY27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1784986 w 6286500"/>
              <a:gd name="connsiteY16" fmla="*/ 2754498 h 4540250"/>
              <a:gd name="connsiteX17" fmla="*/ 1975486 w 6286500"/>
              <a:gd name="connsiteY17" fmla="*/ 2530661 h 4540250"/>
              <a:gd name="connsiteX18" fmla="*/ 2237424 w 6286500"/>
              <a:gd name="connsiteY18" fmla="*/ 2168711 h 4540250"/>
              <a:gd name="connsiteX19" fmla="*/ 2506505 w 6286500"/>
              <a:gd name="connsiteY19" fmla="*/ 1835336 h 4540250"/>
              <a:gd name="connsiteX20" fmla="*/ 2337436 w 6286500"/>
              <a:gd name="connsiteY20" fmla="*/ 1444811 h 4540250"/>
              <a:gd name="connsiteX21" fmla="*/ 1019175 w 6286500"/>
              <a:gd name="connsiteY21" fmla="*/ 1443038 h 4540250"/>
              <a:gd name="connsiteX22" fmla="*/ 298450 w 6286500"/>
              <a:gd name="connsiteY22" fmla="*/ 1443038 h 4540250"/>
              <a:gd name="connsiteX23" fmla="*/ 285750 w 6286500"/>
              <a:gd name="connsiteY23" fmla="*/ 0 h 4540250"/>
              <a:gd name="connsiteX24" fmla="*/ 6273800 w 6286500"/>
              <a:gd name="connsiteY24" fmla="*/ 12700 h 4540250"/>
              <a:gd name="connsiteX25" fmla="*/ 6286500 w 6286500"/>
              <a:gd name="connsiteY25" fmla="*/ 4540250 h 4540250"/>
              <a:gd name="connsiteX26" fmla="*/ 0 w 6286500"/>
              <a:gd name="connsiteY26" fmla="*/ 4540250 h 4540250"/>
              <a:gd name="connsiteX27" fmla="*/ 0 w 6286500"/>
              <a:gd name="connsiteY27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1784986 w 6286500"/>
              <a:gd name="connsiteY16" fmla="*/ 2754498 h 4540250"/>
              <a:gd name="connsiteX17" fmla="*/ 2168367 w 6286500"/>
              <a:gd name="connsiteY17" fmla="*/ 2578286 h 4540250"/>
              <a:gd name="connsiteX18" fmla="*/ 2237424 w 6286500"/>
              <a:gd name="connsiteY18" fmla="*/ 2168711 h 4540250"/>
              <a:gd name="connsiteX19" fmla="*/ 2506505 w 6286500"/>
              <a:gd name="connsiteY19" fmla="*/ 1835336 h 4540250"/>
              <a:gd name="connsiteX20" fmla="*/ 2337436 w 6286500"/>
              <a:gd name="connsiteY20" fmla="*/ 1444811 h 4540250"/>
              <a:gd name="connsiteX21" fmla="*/ 1019175 w 6286500"/>
              <a:gd name="connsiteY21" fmla="*/ 1443038 h 4540250"/>
              <a:gd name="connsiteX22" fmla="*/ 298450 w 6286500"/>
              <a:gd name="connsiteY22" fmla="*/ 1443038 h 4540250"/>
              <a:gd name="connsiteX23" fmla="*/ 285750 w 6286500"/>
              <a:gd name="connsiteY23" fmla="*/ 0 h 4540250"/>
              <a:gd name="connsiteX24" fmla="*/ 6273800 w 6286500"/>
              <a:gd name="connsiteY24" fmla="*/ 12700 h 4540250"/>
              <a:gd name="connsiteX25" fmla="*/ 6286500 w 6286500"/>
              <a:gd name="connsiteY25" fmla="*/ 4540250 h 4540250"/>
              <a:gd name="connsiteX26" fmla="*/ 0 w 6286500"/>
              <a:gd name="connsiteY26" fmla="*/ 4540250 h 4540250"/>
              <a:gd name="connsiteX27" fmla="*/ 0 w 6286500"/>
              <a:gd name="connsiteY27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2035017 w 6286500"/>
              <a:gd name="connsiteY16" fmla="*/ 2792598 h 4540250"/>
              <a:gd name="connsiteX17" fmla="*/ 2168367 w 6286500"/>
              <a:gd name="connsiteY17" fmla="*/ 2578286 h 4540250"/>
              <a:gd name="connsiteX18" fmla="*/ 2237424 w 6286500"/>
              <a:gd name="connsiteY18" fmla="*/ 2168711 h 4540250"/>
              <a:gd name="connsiteX19" fmla="*/ 2506505 w 6286500"/>
              <a:gd name="connsiteY19" fmla="*/ 1835336 h 4540250"/>
              <a:gd name="connsiteX20" fmla="*/ 2337436 w 6286500"/>
              <a:gd name="connsiteY20" fmla="*/ 1444811 h 4540250"/>
              <a:gd name="connsiteX21" fmla="*/ 1019175 w 6286500"/>
              <a:gd name="connsiteY21" fmla="*/ 1443038 h 4540250"/>
              <a:gd name="connsiteX22" fmla="*/ 298450 w 6286500"/>
              <a:gd name="connsiteY22" fmla="*/ 1443038 h 4540250"/>
              <a:gd name="connsiteX23" fmla="*/ 285750 w 6286500"/>
              <a:gd name="connsiteY23" fmla="*/ 0 h 4540250"/>
              <a:gd name="connsiteX24" fmla="*/ 6273800 w 6286500"/>
              <a:gd name="connsiteY24" fmla="*/ 12700 h 4540250"/>
              <a:gd name="connsiteX25" fmla="*/ 6286500 w 6286500"/>
              <a:gd name="connsiteY25" fmla="*/ 4540250 h 4540250"/>
              <a:gd name="connsiteX26" fmla="*/ 0 w 6286500"/>
              <a:gd name="connsiteY26" fmla="*/ 4540250 h 4540250"/>
              <a:gd name="connsiteX27" fmla="*/ 0 w 6286500"/>
              <a:gd name="connsiteY27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681162 w 6286500"/>
              <a:gd name="connsiteY15" fmla="*/ 2897188 h 4540250"/>
              <a:gd name="connsiteX16" fmla="*/ 2035017 w 6286500"/>
              <a:gd name="connsiteY16" fmla="*/ 2792598 h 4540250"/>
              <a:gd name="connsiteX17" fmla="*/ 2168367 w 6286500"/>
              <a:gd name="connsiteY17" fmla="*/ 2578286 h 4540250"/>
              <a:gd name="connsiteX18" fmla="*/ 2237424 w 6286500"/>
              <a:gd name="connsiteY18" fmla="*/ 2168711 h 4540250"/>
              <a:gd name="connsiteX19" fmla="*/ 2506505 w 6286500"/>
              <a:gd name="connsiteY19" fmla="*/ 1835336 h 4540250"/>
              <a:gd name="connsiteX20" fmla="*/ 2337436 w 6286500"/>
              <a:gd name="connsiteY20" fmla="*/ 1444811 h 4540250"/>
              <a:gd name="connsiteX21" fmla="*/ 1019175 w 6286500"/>
              <a:gd name="connsiteY21" fmla="*/ 1443038 h 4540250"/>
              <a:gd name="connsiteX22" fmla="*/ 298450 w 6286500"/>
              <a:gd name="connsiteY22" fmla="*/ 1443038 h 4540250"/>
              <a:gd name="connsiteX23" fmla="*/ 285750 w 6286500"/>
              <a:gd name="connsiteY23" fmla="*/ 0 h 4540250"/>
              <a:gd name="connsiteX24" fmla="*/ 6273800 w 6286500"/>
              <a:gd name="connsiteY24" fmla="*/ 12700 h 4540250"/>
              <a:gd name="connsiteX25" fmla="*/ 6286500 w 6286500"/>
              <a:gd name="connsiteY25" fmla="*/ 4540250 h 4540250"/>
              <a:gd name="connsiteX26" fmla="*/ 0 w 6286500"/>
              <a:gd name="connsiteY26" fmla="*/ 4540250 h 4540250"/>
              <a:gd name="connsiteX27" fmla="*/ 0 w 6286500"/>
              <a:gd name="connsiteY27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593056 w 6286500"/>
              <a:gd name="connsiteY15" fmla="*/ 2778126 h 4540250"/>
              <a:gd name="connsiteX16" fmla="*/ 2035017 w 6286500"/>
              <a:gd name="connsiteY16" fmla="*/ 2792598 h 4540250"/>
              <a:gd name="connsiteX17" fmla="*/ 2168367 w 6286500"/>
              <a:gd name="connsiteY17" fmla="*/ 2578286 h 4540250"/>
              <a:gd name="connsiteX18" fmla="*/ 2237424 w 6286500"/>
              <a:gd name="connsiteY18" fmla="*/ 2168711 h 4540250"/>
              <a:gd name="connsiteX19" fmla="*/ 2506505 w 6286500"/>
              <a:gd name="connsiteY19" fmla="*/ 1835336 h 4540250"/>
              <a:gd name="connsiteX20" fmla="*/ 2337436 w 6286500"/>
              <a:gd name="connsiteY20" fmla="*/ 1444811 h 4540250"/>
              <a:gd name="connsiteX21" fmla="*/ 1019175 w 6286500"/>
              <a:gd name="connsiteY21" fmla="*/ 1443038 h 4540250"/>
              <a:gd name="connsiteX22" fmla="*/ 298450 w 6286500"/>
              <a:gd name="connsiteY22" fmla="*/ 1443038 h 4540250"/>
              <a:gd name="connsiteX23" fmla="*/ 285750 w 6286500"/>
              <a:gd name="connsiteY23" fmla="*/ 0 h 4540250"/>
              <a:gd name="connsiteX24" fmla="*/ 6273800 w 6286500"/>
              <a:gd name="connsiteY24" fmla="*/ 12700 h 4540250"/>
              <a:gd name="connsiteX25" fmla="*/ 6286500 w 6286500"/>
              <a:gd name="connsiteY25" fmla="*/ 4540250 h 4540250"/>
              <a:gd name="connsiteX26" fmla="*/ 0 w 6286500"/>
              <a:gd name="connsiteY26" fmla="*/ 4540250 h 4540250"/>
              <a:gd name="connsiteX27" fmla="*/ 0 w 6286500"/>
              <a:gd name="connsiteY27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593056 w 6286500"/>
              <a:gd name="connsiteY15" fmla="*/ 2778126 h 4540250"/>
              <a:gd name="connsiteX16" fmla="*/ 1782605 w 6286500"/>
              <a:gd name="connsiteY16" fmla="*/ 2783073 h 4540250"/>
              <a:gd name="connsiteX17" fmla="*/ 2035017 w 6286500"/>
              <a:gd name="connsiteY17" fmla="*/ 2792598 h 4540250"/>
              <a:gd name="connsiteX18" fmla="*/ 2168367 w 6286500"/>
              <a:gd name="connsiteY18" fmla="*/ 2578286 h 4540250"/>
              <a:gd name="connsiteX19" fmla="*/ 2237424 w 6286500"/>
              <a:gd name="connsiteY19" fmla="*/ 2168711 h 4540250"/>
              <a:gd name="connsiteX20" fmla="*/ 2506505 w 6286500"/>
              <a:gd name="connsiteY20" fmla="*/ 1835336 h 4540250"/>
              <a:gd name="connsiteX21" fmla="*/ 2337436 w 6286500"/>
              <a:gd name="connsiteY21" fmla="*/ 1444811 h 4540250"/>
              <a:gd name="connsiteX22" fmla="*/ 1019175 w 6286500"/>
              <a:gd name="connsiteY22" fmla="*/ 1443038 h 4540250"/>
              <a:gd name="connsiteX23" fmla="*/ 298450 w 6286500"/>
              <a:gd name="connsiteY23" fmla="*/ 1443038 h 4540250"/>
              <a:gd name="connsiteX24" fmla="*/ 285750 w 6286500"/>
              <a:gd name="connsiteY24" fmla="*/ 0 h 4540250"/>
              <a:gd name="connsiteX25" fmla="*/ 6273800 w 6286500"/>
              <a:gd name="connsiteY25" fmla="*/ 12700 h 4540250"/>
              <a:gd name="connsiteX26" fmla="*/ 6286500 w 6286500"/>
              <a:gd name="connsiteY26" fmla="*/ 4540250 h 4540250"/>
              <a:gd name="connsiteX27" fmla="*/ 0 w 6286500"/>
              <a:gd name="connsiteY27" fmla="*/ 4540250 h 4540250"/>
              <a:gd name="connsiteX28" fmla="*/ 0 w 6286500"/>
              <a:gd name="connsiteY28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593056 w 6286500"/>
              <a:gd name="connsiteY15" fmla="*/ 2778126 h 4540250"/>
              <a:gd name="connsiteX16" fmla="*/ 1801655 w 6286500"/>
              <a:gd name="connsiteY16" fmla="*/ 2794979 h 4540250"/>
              <a:gd name="connsiteX17" fmla="*/ 2035017 w 6286500"/>
              <a:gd name="connsiteY17" fmla="*/ 2792598 h 4540250"/>
              <a:gd name="connsiteX18" fmla="*/ 2168367 w 6286500"/>
              <a:gd name="connsiteY18" fmla="*/ 2578286 h 4540250"/>
              <a:gd name="connsiteX19" fmla="*/ 2237424 w 6286500"/>
              <a:gd name="connsiteY19" fmla="*/ 2168711 h 4540250"/>
              <a:gd name="connsiteX20" fmla="*/ 2506505 w 6286500"/>
              <a:gd name="connsiteY20" fmla="*/ 1835336 h 4540250"/>
              <a:gd name="connsiteX21" fmla="*/ 2337436 w 6286500"/>
              <a:gd name="connsiteY21" fmla="*/ 1444811 h 4540250"/>
              <a:gd name="connsiteX22" fmla="*/ 1019175 w 6286500"/>
              <a:gd name="connsiteY22" fmla="*/ 1443038 h 4540250"/>
              <a:gd name="connsiteX23" fmla="*/ 298450 w 6286500"/>
              <a:gd name="connsiteY23" fmla="*/ 1443038 h 4540250"/>
              <a:gd name="connsiteX24" fmla="*/ 285750 w 6286500"/>
              <a:gd name="connsiteY24" fmla="*/ 0 h 4540250"/>
              <a:gd name="connsiteX25" fmla="*/ 6273800 w 6286500"/>
              <a:gd name="connsiteY25" fmla="*/ 12700 h 4540250"/>
              <a:gd name="connsiteX26" fmla="*/ 6286500 w 6286500"/>
              <a:gd name="connsiteY26" fmla="*/ 4540250 h 4540250"/>
              <a:gd name="connsiteX27" fmla="*/ 0 w 6286500"/>
              <a:gd name="connsiteY27" fmla="*/ 4540250 h 4540250"/>
              <a:gd name="connsiteX28" fmla="*/ 0 w 6286500"/>
              <a:gd name="connsiteY28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593056 w 6286500"/>
              <a:gd name="connsiteY15" fmla="*/ 2778126 h 4540250"/>
              <a:gd name="connsiteX16" fmla="*/ 1927861 w 6286500"/>
              <a:gd name="connsiteY16" fmla="*/ 2804504 h 4540250"/>
              <a:gd name="connsiteX17" fmla="*/ 2035017 w 6286500"/>
              <a:gd name="connsiteY17" fmla="*/ 2792598 h 4540250"/>
              <a:gd name="connsiteX18" fmla="*/ 2168367 w 6286500"/>
              <a:gd name="connsiteY18" fmla="*/ 2578286 h 4540250"/>
              <a:gd name="connsiteX19" fmla="*/ 2237424 w 6286500"/>
              <a:gd name="connsiteY19" fmla="*/ 2168711 h 4540250"/>
              <a:gd name="connsiteX20" fmla="*/ 2506505 w 6286500"/>
              <a:gd name="connsiteY20" fmla="*/ 1835336 h 4540250"/>
              <a:gd name="connsiteX21" fmla="*/ 2337436 w 6286500"/>
              <a:gd name="connsiteY21" fmla="*/ 1444811 h 4540250"/>
              <a:gd name="connsiteX22" fmla="*/ 1019175 w 6286500"/>
              <a:gd name="connsiteY22" fmla="*/ 1443038 h 4540250"/>
              <a:gd name="connsiteX23" fmla="*/ 298450 w 6286500"/>
              <a:gd name="connsiteY23" fmla="*/ 1443038 h 4540250"/>
              <a:gd name="connsiteX24" fmla="*/ 285750 w 6286500"/>
              <a:gd name="connsiteY24" fmla="*/ 0 h 4540250"/>
              <a:gd name="connsiteX25" fmla="*/ 6273800 w 6286500"/>
              <a:gd name="connsiteY25" fmla="*/ 12700 h 4540250"/>
              <a:gd name="connsiteX26" fmla="*/ 6286500 w 6286500"/>
              <a:gd name="connsiteY26" fmla="*/ 4540250 h 4540250"/>
              <a:gd name="connsiteX27" fmla="*/ 0 w 6286500"/>
              <a:gd name="connsiteY27" fmla="*/ 4540250 h 4540250"/>
              <a:gd name="connsiteX28" fmla="*/ 0 w 6286500"/>
              <a:gd name="connsiteY28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593056 w 6286500"/>
              <a:gd name="connsiteY15" fmla="*/ 2778126 h 4540250"/>
              <a:gd name="connsiteX16" fmla="*/ 1746886 w 6286500"/>
              <a:gd name="connsiteY16" fmla="*/ 2792598 h 4540250"/>
              <a:gd name="connsiteX17" fmla="*/ 1927861 w 6286500"/>
              <a:gd name="connsiteY17" fmla="*/ 2804504 h 4540250"/>
              <a:gd name="connsiteX18" fmla="*/ 2035017 w 6286500"/>
              <a:gd name="connsiteY18" fmla="*/ 2792598 h 4540250"/>
              <a:gd name="connsiteX19" fmla="*/ 2168367 w 6286500"/>
              <a:gd name="connsiteY19" fmla="*/ 2578286 h 4540250"/>
              <a:gd name="connsiteX20" fmla="*/ 2237424 w 6286500"/>
              <a:gd name="connsiteY20" fmla="*/ 2168711 h 4540250"/>
              <a:gd name="connsiteX21" fmla="*/ 2506505 w 6286500"/>
              <a:gd name="connsiteY21" fmla="*/ 1835336 h 4540250"/>
              <a:gd name="connsiteX22" fmla="*/ 2337436 w 6286500"/>
              <a:gd name="connsiteY22" fmla="*/ 1444811 h 4540250"/>
              <a:gd name="connsiteX23" fmla="*/ 1019175 w 6286500"/>
              <a:gd name="connsiteY23" fmla="*/ 1443038 h 4540250"/>
              <a:gd name="connsiteX24" fmla="*/ 298450 w 6286500"/>
              <a:gd name="connsiteY24" fmla="*/ 1443038 h 4540250"/>
              <a:gd name="connsiteX25" fmla="*/ 285750 w 6286500"/>
              <a:gd name="connsiteY25" fmla="*/ 0 h 4540250"/>
              <a:gd name="connsiteX26" fmla="*/ 6273800 w 6286500"/>
              <a:gd name="connsiteY26" fmla="*/ 12700 h 4540250"/>
              <a:gd name="connsiteX27" fmla="*/ 6286500 w 6286500"/>
              <a:gd name="connsiteY27" fmla="*/ 4540250 h 4540250"/>
              <a:gd name="connsiteX28" fmla="*/ 0 w 6286500"/>
              <a:gd name="connsiteY28" fmla="*/ 4540250 h 4540250"/>
              <a:gd name="connsiteX29" fmla="*/ 0 w 6286500"/>
              <a:gd name="connsiteY29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593056 w 6286500"/>
              <a:gd name="connsiteY15" fmla="*/ 2778126 h 4540250"/>
              <a:gd name="connsiteX16" fmla="*/ 1665923 w 6286500"/>
              <a:gd name="connsiteY16" fmla="*/ 2780692 h 4540250"/>
              <a:gd name="connsiteX17" fmla="*/ 1927861 w 6286500"/>
              <a:gd name="connsiteY17" fmla="*/ 2804504 h 4540250"/>
              <a:gd name="connsiteX18" fmla="*/ 2035017 w 6286500"/>
              <a:gd name="connsiteY18" fmla="*/ 2792598 h 4540250"/>
              <a:gd name="connsiteX19" fmla="*/ 2168367 w 6286500"/>
              <a:gd name="connsiteY19" fmla="*/ 2578286 h 4540250"/>
              <a:gd name="connsiteX20" fmla="*/ 2237424 w 6286500"/>
              <a:gd name="connsiteY20" fmla="*/ 2168711 h 4540250"/>
              <a:gd name="connsiteX21" fmla="*/ 2506505 w 6286500"/>
              <a:gd name="connsiteY21" fmla="*/ 1835336 h 4540250"/>
              <a:gd name="connsiteX22" fmla="*/ 2337436 w 6286500"/>
              <a:gd name="connsiteY22" fmla="*/ 1444811 h 4540250"/>
              <a:gd name="connsiteX23" fmla="*/ 1019175 w 6286500"/>
              <a:gd name="connsiteY23" fmla="*/ 1443038 h 4540250"/>
              <a:gd name="connsiteX24" fmla="*/ 298450 w 6286500"/>
              <a:gd name="connsiteY24" fmla="*/ 1443038 h 4540250"/>
              <a:gd name="connsiteX25" fmla="*/ 285750 w 6286500"/>
              <a:gd name="connsiteY25" fmla="*/ 0 h 4540250"/>
              <a:gd name="connsiteX26" fmla="*/ 6273800 w 6286500"/>
              <a:gd name="connsiteY26" fmla="*/ 12700 h 4540250"/>
              <a:gd name="connsiteX27" fmla="*/ 6286500 w 6286500"/>
              <a:gd name="connsiteY27" fmla="*/ 4540250 h 4540250"/>
              <a:gd name="connsiteX28" fmla="*/ 0 w 6286500"/>
              <a:gd name="connsiteY28" fmla="*/ 4540250 h 4540250"/>
              <a:gd name="connsiteX29" fmla="*/ 0 w 6286500"/>
              <a:gd name="connsiteY29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593056 w 6286500"/>
              <a:gd name="connsiteY15" fmla="*/ 2778126 h 4540250"/>
              <a:gd name="connsiteX16" fmla="*/ 1665923 w 6286500"/>
              <a:gd name="connsiteY16" fmla="*/ 2780692 h 4540250"/>
              <a:gd name="connsiteX17" fmla="*/ 1927861 w 6286500"/>
              <a:gd name="connsiteY17" fmla="*/ 2804504 h 4540250"/>
              <a:gd name="connsiteX18" fmla="*/ 2035017 w 6286500"/>
              <a:gd name="connsiteY18" fmla="*/ 2792598 h 4540250"/>
              <a:gd name="connsiteX19" fmla="*/ 2168367 w 6286500"/>
              <a:gd name="connsiteY19" fmla="*/ 2578286 h 4540250"/>
              <a:gd name="connsiteX20" fmla="*/ 2237424 w 6286500"/>
              <a:gd name="connsiteY20" fmla="*/ 2168711 h 4540250"/>
              <a:gd name="connsiteX21" fmla="*/ 2506505 w 6286500"/>
              <a:gd name="connsiteY21" fmla="*/ 1835336 h 4540250"/>
              <a:gd name="connsiteX22" fmla="*/ 2699386 w 6286500"/>
              <a:gd name="connsiteY22" fmla="*/ 1706748 h 4540250"/>
              <a:gd name="connsiteX23" fmla="*/ 1019175 w 6286500"/>
              <a:gd name="connsiteY23" fmla="*/ 1443038 h 4540250"/>
              <a:gd name="connsiteX24" fmla="*/ 298450 w 6286500"/>
              <a:gd name="connsiteY24" fmla="*/ 1443038 h 4540250"/>
              <a:gd name="connsiteX25" fmla="*/ 285750 w 6286500"/>
              <a:gd name="connsiteY25" fmla="*/ 0 h 4540250"/>
              <a:gd name="connsiteX26" fmla="*/ 6273800 w 6286500"/>
              <a:gd name="connsiteY26" fmla="*/ 12700 h 4540250"/>
              <a:gd name="connsiteX27" fmla="*/ 6286500 w 6286500"/>
              <a:gd name="connsiteY27" fmla="*/ 4540250 h 4540250"/>
              <a:gd name="connsiteX28" fmla="*/ 0 w 6286500"/>
              <a:gd name="connsiteY28" fmla="*/ 4540250 h 4540250"/>
              <a:gd name="connsiteX29" fmla="*/ 0 w 6286500"/>
              <a:gd name="connsiteY29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593056 w 6286500"/>
              <a:gd name="connsiteY15" fmla="*/ 2778126 h 4540250"/>
              <a:gd name="connsiteX16" fmla="*/ 1665923 w 6286500"/>
              <a:gd name="connsiteY16" fmla="*/ 2780692 h 4540250"/>
              <a:gd name="connsiteX17" fmla="*/ 1927861 w 6286500"/>
              <a:gd name="connsiteY17" fmla="*/ 2804504 h 4540250"/>
              <a:gd name="connsiteX18" fmla="*/ 2035017 w 6286500"/>
              <a:gd name="connsiteY18" fmla="*/ 2792598 h 4540250"/>
              <a:gd name="connsiteX19" fmla="*/ 2168367 w 6286500"/>
              <a:gd name="connsiteY19" fmla="*/ 2578286 h 4540250"/>
              <a:gd name="connsiteX20" fmla="*/ 2237424 w 6286500"/>
              <a:gd name="connsiteY20" fmla="*/ 2168711 h 4540250"/>
              <a:gd name="connsiteX21" fmla="*/ 2506505 w 6286500"/>
              <a:gd name="connsiteY21" fmla="*/ 1835336 h 4540250"/>
              <a:gd name="connsiteX22" fmla="*/ 2699386 w 6286500"/>
              <a:gd name="connsiteY22" fmla="*/ 1706748 h 4540250"/>
              <a:gd name="connsiteX23" fmla="*/ 3028950 w 6286500"/>
              <a:gd name="connsiteY23" fmla="*/ 1547813 h 4540250"/>
              <a:gd name="connsiteX24" fmla="*/ 298450 w 6286500"/>
              <a:gd name="connsiteY24" fmla="*/ 1443038 h 4540250"/>
              <a:gd name="connsiteX25" fmla="*/ 285750 w 6286500"/>
              <a:gd name="connsiteY25" fmla="*/ 0 h 4540250"/>
              <a:gd name="connsiteX26" fmla="*/ 6273800 w 6286500"/>
              <a:gd name="connsiteY26" fmla="*/ 12700 h 4540250"/>
              <a:gd name="connsiteX27" fmla="*/ 6286500 w 6286500"/>
              <a:gd name="connsiteY27" fmla="*/ 4540250 h 4540250"/>
              <a:gd name="connsiteX28" fmla="*/ 0 w 6286500"/>
              <a:gd name="connsiteY28" fmla="*/ 4540250 h 4540250"/>
              <a:gd name="connsiteX29" fmla="*/ 0 w 6286500"/>
              <a:gd name="connsiteY29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593056 w 6286500"/>
              <a:gd name="connsiteY15" fmla="*/ 2778126 h 4540250"/>
              <a:gd name="connsiteX16" fmla="*/ 1665923 w 6286500"/>
              <a:gd name="connsiteY16" fmla="*/ 2780692 h 4540250"/>
              <a:gd name="connsiteX17" fmla="*/ 1927861 w 6286500"/>
              <a:gd name="connsiteY17" fmla="*/ 2804504 h 4540250"/>
              <a:gd name="connsiteX18" fmla="*/ 2035017 w 6286500"/>
              <a:gd name="connsiteY18" fmla="*/ 2792598 h 4540250"/>
              <a:gd name="connsiteX19" fmla="*/ 2168367 w 6286500"/>
              <a:gd name="connsiteY19" fmla="*/ 2578286 h 4540250"/>
              <a:gd name="connsiteX20" fmla="*/ 2237424 w 6286500"/>
              <a:gd name="connsiteY20" fmla="*/ 2168711 h 4540250"/>
              <a:gd name="connsiteX21" fmla="*/ 2506505 w 6286500"/>
              <a:gd name="connsiteY21" fmla="*/ 1835336 h 4540250"/>
              <a:gd name="connsiteX22" fmla="*/ 2699386 w 6286500"/>
              <a:gd name="connsiteY22" fmla="*/ 1706748 h 4540250"/>
              <a:gd name="connsiteX23" fmla="*/ 3028950 w 6286500"/>
              <a:gd name="connsiteY23" fmla="*/ 1547813 h 4540250"/>
              <a:gd name="connsiteX24" fmla="*/ 3346450 w 6286500"/>
              <a:gd name="connsiteY24" fmla="*/ 1547813 h 4540250"/>
              <a:gd name="connsiteX25" fmla="*/ 285750 w 6286500"/>
              <a:gd name="connsiteY25" fmla="*/ 0 h 4540250"/>
              <a:gd name="connsiteX26" fmla="*/ 6273800 w 6286500"/>
              <a:gd name="connsiteY26" fmla="*/ 12700 h 4540250"/>
              <a:gd name="connsiteX27" fmla="*/ 6286500 w 6286500"/>
              <a:gd name="connsiteY27" fmla="*/ 4540250 h 4540250"/>
              <a:gd name="connsiteX28" fmla="*/ 0 w 6286500"/>
              <a:gd name="connsiteY28" fmla="*/ 4540250 h 4540250"/>
              <a:gd name="connsiteX29" fmla="*/ 0 w 6286500"/>
              <a:gd name="connsiteY29" fmla="*/ 4483100 h 4540250"/>
              <a:gd name="connsiteX0" fmla="*/ 0 w 6286500"/>
              <a:gd name="connsiteY0" fmla="*/ 4483100 h 4540250"/>
              <a:gd name="connsiteX1" fmla="*/ 0 w 6286500"/>
              <a:gd name="connsiteY1" fmla="*/ 3778250 h 4540250"/>
              <a:gd name="connsiteX2" fmla="*/ 158750 w 6286500"/>
              <a:gd name="connsiteY2" fmla="*/ 3498850 h 4540250"/>
              <a:gd name="connsiteX3" fmla="*/ 361950 w 6286500"/>
              <a:gd name="connsiteY3" fmla="*/ 3371850 h 4540250"/>
              <a:gd name="connsiteX4" fmla="*/ 457200 w 6286500"/>
              <a:gd name="connsiteY4" fmla="*/ 3282950 h 4540250"/>
              <a:gd name="connsiteX5" fmla="*/ 527050 w 6286500"/>
              <a:gd name="connsiteY5" fmla="*/ 3181350 h 4540250"/>
              <a:gd name="connsiteX6" fmla="*/ 558800 w 6286500"/>
              <a:gd name="connsiteY6" fmla="*/ 3073400 h 4540250"/>
              <a:gd name="connsiteX7" fmla="*/ 565150 w 6286500"/>
              <a:gd name="connsiteY7" fmla="*/ 2978150 h 4540250"/>
              <a:gd name="connsiteX8" fmla="*/ 577850 w 6286500"/>
              <a:gd name="connsiteY8" fmla="*/ 2889250 h 4540250"/>
              <a:gd name="connsiteX9" fmla="*/ 609600 w 6286500"/>
              <a:gd name="connsiteY9" fmla="*/ 2781300 h 4540250"/>
              <a:gd name="connsiteX10" fmla="*/ 654050 w 6286500"/>
              <a:gd name="connsiteY10" fmla="*/ 2673350 h 4540250"/>
              <a:gd name="connsiteX11" fmla="*/ 704850 w 6286500"/>
              <a:gd name="connsiteY11" fmla="*/ 2578100 h 4540250"/>
              <a:gd name="connsiteX12" fmla="*/ 762000 w 6286500"/>
              <a:gd name="connsiteY12" fmla="*/ 2527300 h 4540250"/>
              <a:gd name="connsiteX13" fmla="*/ 909637 w 6286500"/>
              <a:gd name="connsiteY13" fmla="*/ 2459037 h 4540250"/>
              <a:gd name="connsiteX14" fmla="*/ 1213168 w 6286500"/>
              <a:gd name="connsiteY14" fmla="*/ 2603500 h 4540250"/>
              <a:gd name="connsiteX15" fmla="*/ 1593056 w 6286500"/>
              <a:gd name="connsiteY15" fmla="*/ 2778126 h 4540250"/>
              <a:gd name="connsiteX16" fmla="*/ 1665923 w 6286500"/>
              <a:gd name="connsiteY16" fmla="*/ 2780692 h 4540250"/>
              <a:gd name="connsiteX17" fmla="*/ 1927861 w 6286500"/>
              <a:gd name="connsiteY17" fmla="*/ 2804504 h 4540250"/>
              <a:gd name="connsiteX18" fmla="*/ 2035017 w 6286500"/>
              <a:gd name="connsiteY18" fmla="*/ 2792598 h 4540250"/>
              <a:gd name="connsiteX19" fmla="*/ 2168367 w 6286500"/>
              <a:gd name="connsiteY19" fmla="*/ 2578286 h 4540250"/>
              <a:gd name="connsiteX20" fmla="*/ 2237424 w 6286500"/>
              <a:gd name="connsiteY20" fmla="*/ 2168711 h 4540250"/>
              <a:gd name="connsiteX21" fmla="*/ 2506505 w 6286500"/>
              <a:gd name="connsiteY21" fmla="*/ 1835336 h 4540250"/>
              <a:gd name="connsiteX22" fmla="*/ 2699386 w 6286500"/>
              <a:gd name="connsiteY22" fmla="*/ 1706748 h 4540250"/>
              <a:gd name="connsiteX23" fmla="*/ 3028950 w 6286500"/>
              <a:gd name="connsiteY23" fmla="*/ 1547813 h 4540250"/>
              <a:gd name="connsiteX24" fmla="*/ 3346450 w 6286500"/>
              <a:gd name="connsiteY24" fmla="*/ 1547813 h 4540250"/>
              <a:gd name="connsiteX25" fmla="*/ 285750 w 6286500"/>
              <a:gd name="connsiteY25" fmla="*/ 0 h 4540250"/>
              <a:gd name="connsiteX26" fmla="*/ 3728087 w 6286500"/>
              <a:gd name="connsiteY26" fmla="*/ 4156 h 4540250"/>
              <a:gd name="connsiteX27" fmla="*/ 6273800 w 6286500"/>
              <a:gd name="connsiteY27" fmla="*/ 12700 h 4540250"/>
              <a:gd name="connsiteX28" fmla="*/ 6286500 w 6286500"/>
              <a:gd name="connsiteY28" fmla="*/ 4540250 h 4540250"/>
              <a:gd name="connsiteX29" fmla="*/ 0 w 6286500"/>
              <a:gd name="connsiteY29" fmla="*/ 4540250 h 4540250"/>
              <a:gd name="connsiteX30" fmla="*/ 0 w 6286500"/>
              <a:gd name="connsiteY30" fmla="*/ 4483100 h 4540250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719513 w 6286500"/>
              <a:gd name="connsiteY25" fmla="*/ 700694 h 4536094"/>
              <a:gd name="connsiteX26" fmla="*/ 3728087 w 6286500"/>
              <a:gd name="connsiteY26" fmla="*/ 0 h 4536094"/>
              <a:gd name="connsiteX27" fmla="*/ 6273800 w 6286500"/>
              <a:gd name="connsiteY27" fmla="*/ 8544 h 4536094"/>
              <a:gd name="connsiteX28" fmla="*/ 6286500 w 6286500"/>
              <a:gd name="connsiteY28" fmla="*/ 4536094 h 4536094"/>
              <a:gd name="connsiteX29" fmla="*/ 0 w 6286500"/>
              <a:gd name="connsiteY29" fmla="*/ 4536094 h 4536094"/>
              <a:gd name="connsiteX30" fmla="*/ 0 w 6286500"/>
              <a:gd name="connsiteY30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556637 w 6286500"/>
              <a:gd name="connsiteY25" fmla="*/ 1052512 h 4536094"/>
              <a:gd name="connsiteX26" fmla="*/ 3719513 w 6286500"/>
              <a:gd name="connsiteY26" fmla="*/ 700694 h 4536094"/>
              <a:gd name="connsiteX27" fmla="*/ 3728087 w 6286500"/>
              <a:gd name="connsiteY27" fmla="*/ 0 h 4536094"/>
              <a:gd name="connsiteX28" fmla="*/ 6273800 w 6286500"/>
              <a:gd name="connsiteY28" fmla="*/ 8544 h 4536094"/>
              <a:gd name="connsiteX29" fmla="*/ 6286500 w 6286500"/>
              <a:gd name="connsiteY29" fmla="*/ 4536094 h 4536094"/>
              <a:gd name="connsiteX30" fmla="*/ 0 w 6286500"/>
              <a:gd name="connsiteY30" fmla="*/ 4536094 h 4536094"/>
              <a:gd name="connsiteX31" fmla="*/ 0 w 6286500"/>
              <a:gd name="connsiteY31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4056700 w 6286500"/>
              <a:gd name="connsiteY25" fmla="*/ 1528762 h 4536094"/>
              <a:gd name="connsiteX26" fmla="*/ 3719513 w 6286500"/>
              <a:gd name="connsiteY26" fmla="*/ 700694 h 4536094"/>
              <a:gd name="connsiteX27" fmla="*/ 3728087 w 6286500"/>
              <a:gd name="connsiteY27" fmla="*/ 0 h 4536094"/>
              <a:gd name="connsiteX28" fmla="*/ 6273800 w 6286500"/>
              <a:gd name="connsiteY28" fmla="*/ 8544 h 4536094"/>
              <a:gd name="connsiteX29" fmla="*/ 6286500 w 6286500"/>
              <a:gd name="connsiteY29" fmla="*/ 4536094 h 4536094"/>
              <a:gd name="connsiteX30" fmla="*/ 0 w 6286500"/>
              <a:gd name="connsiteY30" fmla="*/ 4536094 h 4536094"/>
              <a:gd name="connsiteX31" fmla="*/ 0 w 6286500"/>
              <a:gd name="connsiteY31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4056700 w 6286500"/>
              <a:gd name="connsiteY25" fmla="*/ 1528762 h 4536094"/>
              <a:gd name="connsiteX26" fmla="*/ 3719513 w 6286500"/>
              <a:gd name="connsiteY26" fmla="*/ 757844 h 4536094"/>
              <a:gd name="connsiteX27" fmla="*/ 3728087 w 6286500"/>
              <a:gd name="connsiteY27" fmla="*/ 0 h 4536094"/>
              <a:gd name="connsiteX28" fmla="*/ 6273800 w 6286500"/>
              <a:gd name="connsiteY28" fmla="*/ 8544 h 4536094"/>
              <a:gd name="connsiteX29" fmla="*/ 6286500 w 6286500"/>
              <a:gd name="connsiteY29" fmla="*/ 4536094 h 4536094"/>
              <a:gd name="connsiteX30" fmla="*/ 0 w 6286500"/>
              <a:gd name="connsiteY30" fmla="*/ 4536094 h 4536094"/>
              <a:gd name="connsiteX31" fmla="*/ 0 w 6286500"/>
              <a:gd name="connsiteY31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770949 w 6286500"/>
              <a:gd name="connsiteY25" fmla="*/ 1528762 h 4536094"/>
              <a:gd name="connsiteX26" fmla="*/ 4056700 w 6286500"/>
              <a:gd name="connsiteY26" fmla="*/ 1528762 h 4536094"/>
              <a:gd name="connsiteX27" fmla="*/ 3719513 w 6286500"/>
              <a:gd name="connsiteY27" fmla="*/ 757844 h 4536094"/>
              <a:gd name="connsiteX28" fmla="*/ 3728087 w 6286500"/>
              <a:gd name="connsiteY28" fmla="*/ 0 h 4536094"/>
              <a:gd name="connsiteX29" fmla="*/ 6273800 w 6286500"/>
              <a:gd name="connsiteY29" fmla="*/ 8544 h 4536094"/>
              <a:gd name="connsiteX30" fmla="*/ 6286500 w 6286500"/>
              <a:gd name="connsiteY30" fmla="*/ 4536094 h 4536094"/>
              <a:gd name="connsiteX31" fmla="*/ 0 w 6286500"/>
              <a:gd name="connsiteY31" fmla="*/ 4536094 h 4536094"/>
              <a:gd name="connsiteX32" fmla="*/ 0 w 6286500"/>
              <a:gd name="connsiteY32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4066224 w 6286500"/>
              <a:gd name="connsiteY25" fmla="*/ 1966912 h 4536094"/>
              <a:gd name="connsiteX26" fmla="*/ 4056700 w 6286500"/>
              <a:gd name="connsiteY26" fmla="*/ 1528762 h 4536094"/>
              <a:gd name="connsiteX27" fmla="*/ 3719513 w 6286500"/>
              <a:gd name="connsiteY27" fmla="*/ 757844 h 4536094"/>
              <a:gd name="connsiteX28" fmla="*/ 3728087 w 6286500"/>
              <a:gd name="connsiteY28" fmla="*/ 0 h 4536094"/>
              <a:gd name="connsiteX29" fmla="*/ 6273800 w 6286500"/>
              <a:gd name="connsiteY29" fmla="*/ 8544 h 4536094"/>
              <a:gd name="connsiteX30" fmla="*/ 6286500 w 6286500"/>
              <a:gd name="connsiteY30" fmla="*/ 4536094 h 4536094"/>
              <a:gd name="connsiteX31" fmla="*/ 0 w 6286500"/>
              <a:gd name="connsiteY31" fmla="*/ 4536094 h 4536094"/>
              <a:gd name="connsiteX32" fmla="*/ 0 w 6286500"/>
              <a:gd name="connsiteY32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685224 w 6286500"/>
              <a:gd name="connsiteY25" fmla="*/ 1738312 h 4536094"/>
              <a:gd name="connsiteX26" fmla="*/ 4066224 w 6286500"/>
              <a:gd name="connsiteY26" fmla="*/ 1966912 h 4536094"/>
              <a:gd name="connsiteX27" fmla="*/ 4056700 w 6286500"/>
              <a:gd name="connsiteY27" fmla="*/ 1528762 h 4536094"/>
              <a:gd name="connsiteX28" fmla="*/ 3719513 w 6286500"/>
              <a:gd name="connsiteY28" fmla="*/ 757844 h 4536094"/>
              <a:gd name="connsiteX29" fmla="*/ 3728087 w 6286500"/>
              <a:gd name="connsiteY29" fmla="*/ 0 h 4536094"/>
              <a:gd name="connsiteX30" fmla="*/ 6273800 w 6286500"/>
              <a:gd name="connsiteY30" fmla="*/ 8544 h 4536094"/>
              <a:gd name="connsiteX31" fmla="*/ 6286500 w 6286500"/>
              <a:gd name="connsiteY31" fmla="*/ 4536094 h 4536094"/>
              <a:gd name="connsiteX32" fmla="*/ 0 w 6286500"/>
              <a:gd name="connsiteY32" fmla="*/ 4536094 h 4536094"/>
              <a:gd name="connsiteX33" fmla="*/ 0 w 6286500"/>
              <a:gd name="connsiteY33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275649 w 6286500"/>
              <a:gd name="connsiteY25" fmla="*/ 1943100 h 4536094"/>
              <a:gd name="connsiteX26" fmla="*/ 4066224 w 6286500"/>
              <a:gd name="connsiteY26" fmla="*/ 1966912 h 4536094"/>
              <a:gd name="connsiteX27" fmla="*/ 4056700 w 6286500"/>
              <a:gd name="connsiteY27" fmla="*/ 1528762 h 4536094"/>
              <a:gd name="connsiteX28" fmla="*/ 3719513 w 6286500"/>
              <a:gd name="connsiteY28" fmla="*/ 757844 h 4536094"/>
              <a:gd name="connsiteX29" fmla="*/ 3728087 w 6286500"/>
              <a:gd name="connsiteY29" fmla="*/ 0 h 4536094"/>
              <a:gd name="connsiteX30" fmla="*/ 6273800 w 6286500"/>
              <a:gd name="connsiteY30" fmla="*/ 8544 h 4536094"/>
              <a:gd name="connsiteX31" fmla="*/ 6286500 w 6286500"/>
              <a:gd name="connsiteY31" fmla="*/ 4536094 h 4536094"/>
              <a:gd name="connsiteX32" fmla="*/ 0 w 6286500"/>
              <a:gd name="connsiteY32" fmla="*/ 4536094 h 4536094"/>
              <a:gd name="connsiteX33" fmla="*/ 0 w 6286500"/>
              <a:gd name="connsiteY33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275649 w 6286500"/>
              <a:gd name="connsiteY25" fmla="*/ 1943100 h 4536094"/>
              <a:gd name="connsiteX26" fmla="*/ 4066224 w 6286500"/>
              <a:gd name="connsiteY26" fmla="*/ 1947862 h 4536094"/>
              <a:gd name="connsiteX27" fmla="*/ 4056700 w 6286500"/>
              <a:gd name="connsiteY27" fmla="*/ 1528762 h 4536094"/>
              <a:gd name="connsiteX28" fmla="*/ 3719513 w 6286500"/>
              <a:gd name="connsiteY28" fmla="*/ 757844 h 4536094"/>
              <a:gd name="connsiteX29" fmla="*/ 3728087 w 6286500"/>
              <a:gd name="connsiteY29" fmla="*/ 0 h 4536094"/>
              <a:gd name="connsiteX30" fmla="*/ 6273800 w 6286500"/>
              <a:gd name="connsiteY30" fmla="*/ 8544 h 4536094"/>
              <a:gd name="connsiteX31" fmla="*/ 6286500 w 6286500"/>
              <a:gd name="connsiteY31" fmla="*/ 4536094 h 4536094"/>
              <a:gd name="connsiteX32" fmla="*/ 0 w 6286500"/>
              <a:gd name="connsiteY32" fmla="*/ 4536094 h 4536094"/>
              <a:gd name="connsiteX33" fmla="*/ 0 w 6286500"/>
              <a:gd name="connsiteY33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308987 w 6286500"/>
              <a:gd name="connsiteY25" fmla="*/ 1795462 h 4536094"/>
              <a:gd name="connsiteX26" fmla="*/ 3275649 w 6286500"/>
              <a:gd name="connsiteY26" fmla="*/ 1943100 h 4536094"/>
              <a:gd name="connsiteX27" fmla="*/ 4066224 w 6286500"/>
              <a:gd name="connsiteY27" fmla="*/ 1947862 h 4536094"/>
              <a:gd name="connsiteX28" fmla="*/ 4056700 w 6286500"/>
              <a:gd name="connsiteY28" fmla="*/ 1528762 h 4536094"/>
              <a:gd name="connsiteX29" fmla="*/ 3719513 w 6286500"/>
              <a:gd name="connsiteY29" fmla="*/ 757844 h 4536094"/>
              <a:gd name="connsiteX30" fmla="*/ 3728087 w 6286500"/>
              <a:gd name="connsiteY30" fmla="*/ 0 h 4536094"/>
              <a:gd name="connsiteX31" fmla="*/ 6273800 w 6286500"/>
              <a:gd name="connsiteY31" fmla="*/ 8544 h 4536094"/>
              <a:gd name="connsiteX32" fmla="*/ 6286500 w 6286500"/>
              <a:gd name="connsiteY32" fmla="*/ 4536094 h 4536094"/>
              <a:gd name="connsiteX33" fmla="*/ 0 w 6286500"/>
              <a:gd name="connsiteY33" fmla="*/ 4536094 h 4536094"/>
              <a:gd name="connsiteX34" fmla="*/ 0 w 6286500"/>
              <a:gd name="connsiteY34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275650 w 6286500"/>
              <a:gd name="connsiteY25" fmla="*/ 1728787 h 4536094"/>
              <a:gd name="connsiteX26" fmla="*/ 3275649 w 6286500"/>
              <a:gd name="connsiteY26" fmla="*/ 1943100 h 4536094"/>
              <a:gd name="connsiteX27" fmla="*/ 4066224 w 6286500"/>
              <a:gd name="connsiteY27" fmla="*/ 1947862 h 4536094"/>
              <a:gd name="connsiteX28" fmla="*/ 4056700 w 6286500"/>
              <a:gd name="connsiteY28" fmla="*/ 1528762 h 4536094"/>
              <a:gd name="connsiteX29" fmla="*/ 3719513 w 6286500"/>
              <a:gd name="connsiteY29" fmla="*/ 757844 h 4536094"/>
              <a:gd name="connsiteX30" fmla="*/ 3728087 w 6286500"/>
              <a:gd name="connsiteY30" fmla="*/ 0 h 4536094"/>
              <a:gd name="connsiteX31" fmla="*/ 6273800 w 6286500"/>
              <a:gd name="connsiteY31" fmla="*/ 8544 h 4536094"/>
              <a:gd name="connsiteX32" fmla="*/ 6286500 w 6286500"/>
              <a:gd name="connsiteY32" fmla="*/ 4536094 h 4536094"/>
              <a:gd name="connsiteX33" fmla="*/ 0 w 6286500"/>
              <a:gd name="connsiteY33" fmla="*/ 4536094 h 4536094"/>
              <a:gd name="connsiteX34" fmla="*/ 0 w 6286500"/>
              <a:gd name="connsiteY34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323274 w 6286500"/>
              <a:gd name="connsiteY25" fmla="*/ 1604962 h 4536094"/>
              <a:gd name="connsiteX26" fmla="*/ 3275650 w 6286500"/>
              <a:gd name="connsiteY26" fmla="*/ 1728787 h 4536094"/>
              <a:gd name="connsiteX27" fmla="*/ 3275649 w 6286500"/>
              <a:gd name="connsiteY27" fmla="*/ 1943100 h 4536094"/>
              <a:gd name="connsiteX28" fmla="*/ 4066224 w 6286500"/>
              <a:gd name="connsiteY28" fmla="*/ 1947862 h 4536094"/>
              <a:gd name="connsiteX29" fmla="*/ 4056700 w 6286500"/>
              <a:gd name="connsiteY29" fmla="*/ 1528762 h 4536094"/>
              <a:gd name="connsiteX30" fmla="*/ 3719513 w 6286500"/>
              <a:gd name="connsiteY30" fmla="*/ 757844 h 4536094"/>
              <a:gd name="connsiteX31" fmla="*/ 3728087 w 6286500"/>
              <a:gd name="connsiteY31" fmla="*/ 0 h 4536094"/>
              <a:gd name="connsiteX32" fmla="*/ 6273800 w 6286500"/>
              <a:gd name="connsiteY32" fmla="*/ 8544 h 4536094"/>
              <a:gd name="connsiteX33" fmla="*/ 6286500 w 6286500"/>
              <a:gd name="connsiteY33" fmla="*/ 4536094 h 4536094"/>
              <a:gd name="connsiteX34" fmla="*/ 0 w 6286500"/>
              <a:gd name="connsiteY34" fmla="*/ 4536094 h 4536094"/>
              <a:gd name="connsiteX35" fmla="*/ 0 w 6286500"/>
              <a:gd name="connsiteY35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347087 w 6286500"/>
              <a:gd name="connsiteY25" fmla="*/ 1714499 h 4536094"/>
              <a:gd name="connsiteX26" fmla="*/ 3275650 w 6286500"/>
              <a:gd name="connsiteY26" fmla="*/ 1728787 h 4536094"/>
              <a:gd name="connsiteX27" fmla="*/ 3275649 w 6286500"/>
              <a:gd name="connsiteY27" fmla="*/ 1943100 h 4536094"/>
              <a:gd name="connsiteX28" fmla="*/ 4066224 w 6286500"/>
              <a:gd name="connsiteY28" fmla="*/ 1947862 h 4536094"/>
              <a:gd name="connsiteX29" fmla="*/ 4056700 w 6286500"/>
              <a:gd name="connsiteY29" fmla="*/ 1528762 h 4536094"/>
              <a:gd name="connsiteX30" fmla="*/ 3719513 w 6286500"/>
              <a:gd name="connsiteY30" fmla="*/ 757844 h 4536094"/>
              <a:gd name="connsiteX31" fmla="*/ 3728087 w 6286500"/>
              <a:gd name="connsiteY31" fmla="*/ 0 h 4536094"/>
              <a:gd name="connsiteX32" fmla="*/ 6273800 w 6286500"/>
              <a:gd name="connsiteY32" fmla="*/ 8544 h 4536094"/>
              <a:gd name="connsiteX33" fmla="*/ 6286500 w 6286500"/>
              <a:gd name="connsiteY33" fmla="*/ 4536094 h 4536094"/>
              <a:gd name="connsiteX34" fmla="*/ 0 w 6286500"/>
              <a:gd name="connsiteY34" fmla="*/ 4536094 h 4536094"/>
              <a:gd name="connsiteX35" fmla="*/ 0 w 6286500"/>
              <a:gd name="connsiteY35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347087 w 6286500"/>
              <a:gd name="connsiteY25" fmla="*/ 1714499 h 4536094"/>
              <a:gd name="connsiteX26" fmla="*/ 3275650 w 6286500"/>
              <a:gd name="connsiteY26" fmla="*/ 1728787 h 4536094"/>
              <a:gd name="connsiteX27" fmla="*/ 3275649 w 6286500"/>
              <a:gd name="connsiteY27" fmla="*/ 1943100 h 4536094"/>
              <a:gd name="connsiteX28" fmla="*/ 4066224 w 6286500"/>
              <a:gd name="connsiteY28" fmla="*/ 1947862 h 4536094"/>
              <a:gd name="connsiteX29" fmla="*/ 4847275 w 6286500"/>
              <a:gd name="connsiteY29" fmla="*/ 1985962 h 4536094"/>
              <a:gd name="connsiteX30" fmla="*/ 3719513 w 6286500"/>
              <a:gd name="connsiteY30" fmla="*/ 757844 h 4536094"/>
              <a:gd name="connsiteX31" fmla="*/ 3728087 w 6286500"/>
              <a:gd name="connsiteY31" fmla="*/ 0 h 4536094"/>
              <a:gd name="connsiteX32" fmla="*/ 6273800 w 6286500"/>
              <a:gd name="connsiteY32" fmla="*/ 8544 h 4536094"/>
              <a:gd name="connsiteX33" fmla="*/ 6286500 w 6286500"/>
              <a:gd name="connsiteY33" fmla="*/ 4536094 h 4536094"/>
              <a:gd name="connsiteX34" fmla="*/ 0 w 6286500"/>
              <a:gd name="connsiteY34" fmla="*/ 4536094 h 4536094"/>
              <a:gd name="connsiteX35" fmla="*/ 0 w 6286500"/>
              <a:gd name="connsiteY35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347087 w 6286500"/>
              <a:gd name="connsiteY25" fmla="*/ 1714499 h 4536094"/>
              <a:gd name="connsiteX26" fmla="*/ 3275650 w 6286500"/>
              <a:gd name="connsiteY26" fmla="*/ 1728787 h 4536094"/>
              <a:gd name="connsiteX27" fmla="*/ 3275649 w 6286500"/>
              <a:gd name="connsiteY27" fmla="*/ 1943100 h 4536094"/>
              <a:gd name="connsiteX28" fmla="*/ 4199574 w 6286500"/>
              <a:gd name="connsiteY28" fmla="*/ 1957387 h 4536094"/>
              <a:gd name="connsiteX29" fmla="*/ 4847275 w 6286500"/>
              <a:gd name="connsiteY29" fmla="*/ 1985962 h 4536094"/>
              <a:gd name="connsiteX30" fmla="*/ 3719513 w 6286500"/>
              <a:gd name="connsiteY30" fmla="*/ 757844 h 4536094"/>
              <a:gd name="connsiteX31" fmla="*/ 3728087 w 6286500"/>
              <a:gd name="connsiteY31" fmla="*/ 0 h 4536094"/>
              <a:gd name="connsiteX32" fmla="*/ 6273800 w 6286500"/>
              <a:gd name="connsiteY32" fmla="*/ 8544 h 4536094"/>
              <a:gd name="connsiteX33" fmla="*/ 6286500 w 6286500"/>
              <a:gd name="connsiteY33" fmla="*/ 4536094 h 4536094"/>
              <a:gd name="connsiteX34" fmla="*/ 0 w 6286500"/>
              <a:gd name="connsiteY34" fmla="*/ 4536094 h 4536094"/>
              <a:gd name="connsiteX35" fmla="*/ 0 w 6286500"/>
              <a:gd name="connsiteY35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347087 w 6286500"/>
              <a:gd name="connsiteY25" fmla="*/ 1714499 h 4536094"/>
              <a:gd name="connsiteX26" fmla="*/ 3275650 w 6286500"/>
              <a:gd name="connsiteY26" fmla="*/ 1728787 h 4536094"/>
              <a:gd name="connsiteX27" fmla="*/ 3275649 w 6286500"/>
              <a:gd name="connsiteY27" fmla="*/ 1943100 h 4536094"/>
              <a:gd name="connsiteX28" fmla="*/ 4199574 w 6286500"/>
              <a:gd name="connsiteY28" fmla="*/ 1957387 h 4536094"/>
              <a:gd name="connsiteX29" fmla="*/ 4590100 w 6286500"/>
              <a:gd name="connsiteY29" fmla="*/ 2147887 h 4536094"/>
              <a:gd name="connsiteX30" fmla="*/ 3719513 w 6286500"/>
              <a:gd name="connsiteY30" fmla="*/ 757844 h 4536094"/>
              <a:gd name="connsiteX31" fmla="*/ 3728087 w 6286500"/>
              <a:gd name="connsiteY31" fmla="*/ 0 h 4536094"/>
              <a:gd name="connsiteX32" fmla="*/ 6273800 w 6286500"/>
              <a:gd name="connsiteY32" fmla="*/ 8544 h 4536094"/>
              <a:gd name="connsiteX33" fmla="*/ 6286500 w 6286500"/>
              <a:gd name="connsiteY33" fmla="*/ 4536094 h 4536094"/>
              <a:gd name="connsiteX34" fmla="*/ 0 w 6286500"/>
              <a:gd name="connsiteY34" fmla="*/ 4536094 h 4536094"/>
              <a:gd name="connsiteX35" fmla="*/ 0 w 6286500"/>
              <a:gd name="connsiteY35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347087 w 6286500"/>
              <a:gd name="connsiteY25" fmla="*/ 1714499 h 4536094"/>
              <a:gd name="connsiteX26" fmla="*/ 3275650 w 6286500"/>
              <a:gd name="connsiteY26" fmla="*/ 1728787 h 4536094"/>
              <a:gd name="connsiteX27" fmla="*/ 3275649 w 6286500"/>
              <a:gd name="connsiteY27" fmla="*/ 1943100 h 4536094"/>
              <a:gd name="connsiteX28" fmla="*/ 4199574 w 6286500"/>
              <a:gd name="connsiteY28" fmla="*/ 1957387 h 4536094"/>
              <a:gd name="connsiteX29" fmla="*/ 4590100 w 6286500"/>
              <a:gd name="connsiteY29" fmla="*/ 2147887 h 4536094"/>
              <a:gd name="connsiteX30" fmla="*/ 6205538 w 6286500"/>
              <a:gd name="connsiteY30" fmla="*/ 2172306 h 4536094"/>
              <a:gd name="connsiteX31" fmla="*/ 3728087 w 6286500"/>
              <a:gd name="connsiteY31" fmla="*/ 0 h 4536094"/>
              <a:gd name="connsiteX32" fmla="*/ 6273800 w 6286500"/>
              <a:gd name="connsiteY32" fmla="*/ 8544 h 4536094"/>
              <a:gd name="connsiteX33" fmla="*/ 6286500 w 6286500"/>
              <a:gd name="connsiteY33" fmla="*/ 4536094 h 4536094"/>
              <a:gd name="connsiteX34" fmla="*/ 0 w 6286500"/>
              <a:gd name="connsiteY34" fmla="*/ 4536094 h 4536094"/>
              <a:gd name="connsiteX35" fmla="*/ 0 w 6286500"/>
              <a:gd name="connsiteY35" fmla="*/ 4478944 h 4536094"/>
              <a:gd name="connsiteX0" fmla="*/ 0 w 6286500"/>
              <a:gd name="connsiteY0" fmla="*/ 4478944 h 4536094"/>
              <a:gd name="connsiteX1" fmla="*/ 0 w 6286500"/>
              <a:gd name="connsiteY1" fmla="*/ 3774094 h 4536094"/>
              <a:gd name="connsiteX2" fmla="*/ 158750 w 6286500"/>
              <a:gd name="connsiteY2" fmla="*/ 3494694 h 4536094"/>
              <a:gd name="connsiteX3" fmla="*/ 361950 w 6286500"/>
              <a:gd name="connsiteY3" fmla="*/ 3367694 h 4536094"/>
              <a:gd name="connsiteX4" fmla="*/ 457200 w 6286500"/>
              <a:gd name="connsiteY4" fmla="*/ 3278794 h 4536094"/>
              <a:gd name="connsiteX5" fmla="*/ 527050 w 6286500"/>
              <a:gd name="connsiteY5" fmla="*/ 3177194 h 4536094"/>
              <a:gd name="connsiteX6" fmla="*/ 558800 w 6286500"/>
              <a:gd name="connsiteY6" fmla="*/ 3069244 h 4536094"/>
              <a:gd name="connsiteX7" fmla="*/ 565150 w 6286500"/>
              <a:gd name="connsiteY7" fmla="*/ 2973994 h 4536094"/>
              <a:gd name="connsiteX8" fmla="*/ 577850 w 6286500"/>
              <a:gd name="connsiteY8" fmla="*/ 2885094 h 4536094"/>
              <a:gd name="connsiteX9" fmla="*/ 609600 w 6286500"/>
              <a:gd name="connsiteY9" fmla="*/ 2777144 h 4536094"/>
              <a:gd name="connsiteX10" fmla="*/ 654050 w 6286500"/>
              <a:gd name="connsiteY10" fmla="*/ 2669194 h 4536094"/>
              <a:gd name="connsiteX11" fmla="*/ 704850 w 6286500"/>
              <a:gd name="connsiteY11" fmla="*/ 2573944 h 4536094"/>
              <a:gd name="connsiteX12" fmla="*/ 762000 w 6286500"/>
              <a:gd name="connsiteY12" fmla="*/ 2523144 h 4536094"/>
              <a:gd name="connsiteX13" fmla="*/ 909637 w 6286500"/>
              <a:gd name="connsiteY13" fmla="*/ 2454881 h 4536094"/>
              <a:gd name="connsiteX14" fmla="*/ 1213168 w 6286500"/>
              <a:gd name="connsiteY14" fmla="*/ 2599344 h 4536094"/>
              <a:gd name="connsiteX15" fmla="*/ 1593056 w 6286500"/>
              <a:gd name="connsiteY15" fmla="*/ 2773970 h 4536094"/>
              <a:gd name="connsiteX16" fmla="*/ 1665923 w 6286500"/>
              <a:gd name="connsiteY16" fmla="*/ 2776536 h 4536094"/>
              <a:gd name="connsiteX17" fmla="*/ 1927861 w 6286500"/>
              <a:gd name="connsiteY17" fmla="*/ 2800348 h 4536094"/>
              <a:gd name="connsiteX18" fmla="*/ 2035017 w 6286500"/>
              <a:gd name="connsiteY18" fmla="*/ 2788442 h 4536094"/>
              <a:gd name="connsiteX19" fmla="*/ 2168367 w 6286500"/>
              <a:gd name="connsiteY19" fmla="*/ 2574130 h 4536094"/>
              <a:gd name="connsiteX20" fmla="*/ 2237424 w 6286500"/>
              <a:gd name="connsiteY20" fmla="*/ 2164555 h 4536094"/>
              <a:gd name="connsiteX21" fmla="*/ 2506505 w 6286500"/>
              <a:gd name="connsiteY21" fmla="*/ 1831180 h 4536094"/>
              <a:gd name="connsiteX22" fmla="*/ 2699386 w 6286500"/>
              <a:gd name="connsiteY22" fmla="*/ 1702592 h 4536094"/>
              <a:gd name="connsiteX23" fmla="*/ 3028950 w 6286500"/>
              <a:gd name="connsiteY23" fmla="*/ 1543657 h 4536094"/>
              <a:gd name="connsiteX24" fmla="*/ 3346450 w 6286500"/>
              <a:gd name="connsiteY24" fmla="*/ 1543657 h 4536094"/>
              <a:gd name="connsiteX25" fmla="*/ 3347087 w 6286500"/>
              <a:gd name="connsiteY25" fmla="*/ 1714499 h 4536094"/>
              <a:gd name="connsiteX26" fmla="*/ 3275650 w 6286500"/>
              <a:gd name="connsiteY26" fmla="*/ 1728787 h 4536094"/>
              <a:gd name="connsiteX27" fmla="*/ 3275649 w 6286500"/>
              <a:gd name="connsiteY27" fmla="*/ 1943100 h 4536094"/>
              <a:gd name="connsiteX28" fmla="*/ 4199574 w 6286500"/>
              <a:gd name="connsiteY28" fmla="*/ 1957387 h 4536094"/>
              <a:gd name="connsiteX29" fmla="*/ 4590100 w 6286500"/>
              <a:gd name="connsiteY29" fmla="*/ 2147887 h 4536094"/>
              <a:gd name="connsiteX30" fmla="*/ 6205538 w 6286500"/>
              <a:gd name="connsiteY30" fmla="*/ 2172306 h 4536094"/>
              <a:gd name="connsiteX31" fmla="*/ 3728087 w 6286500"/>
              <a:gd name="connsiteY31" fmla="*/ 0 h 4536094"/>
              <a:gd name="connsiteX32" fmla="*/ 6273800 w 6286500"/>
              <a:gd name="connsiteY32" fmla="*/ 2180244 h 4536094"/>
              <a:gd name="connsiteX33" fmla="*/ 6286500 w 6286500"/>
              <a:gd name="connsiteY33" fmla="*/ 4536094 h 4536094"/>
              <a:gd name="connsiteX34" fmla="*/ 0 w 6286500"/>
              <a:gd name="connsiteY34" fmla="*/ 4536094 h 4536094"/>
              <a:gd name="connsiteX35" fmla="*/ 0 w 6286500"/>
              <a:gd name="connsiteY35" fmla="*/ 4478944 h 4536094"/>
              <a:gd name="connsiteX0" fmla="*/ 0 w 6286500"/>
              <a:gd name="connsiteY0" fmla="*/ 2935287 h 2992437"/>
              <a:gd name="connsiteX1" fmla="*/ 0 w 6286500"/>
              <a:gd name="connsiteY1" fmla="*/ 2230437 h 2992437"/>
              <a:gd name="connsiteX2" fmla="*/ 158750 w 6286500"/>
              <a:gd name="connsiteY2" fmla="*/ 1951037 h 2992437"/>
              <a:gd name="connsiteX3" fmla="*/ 361950 w 6286500"/>
              <a:gd name="connsiteY3" fmla="*/ 1824037 h 2992437"/>
              <a:gd name="connsiteX4" fmla="*/ 457200 w 6286500"/>
              <a:gd name="connsiteY4" fmla="*/ 1735137 h 2992437"/>
              <a:gd name="connsiteX5" fmla="*/ 527050 w 6286500"/>
              <a:gd name="connsiteY5" fmla="*/ 1633537 h 2992437"/>
              <a:gd name="connsiteX6" fmla="*/ 558800 w 6286500"/>
              <a:gd name="connsiteY6" fmla="*/ 1525587 h 2992437"/>
              <a:gd name="connsiteX7" fmla="*/ 565150 w 6286500"/>
              <a:gd name="connsiteY7" fmla="*/ 1430337 h 2992437"/>
              <a:gd name="connsiteX8" fmla="*/ 577850 w 6286500"/>
              <a:gd name="connsiteY8" fmla="*/ 1341437 h 2992437"/>
              <a:gd name="connsiteX9" fmla="*/ 609600 w 6286500"/>
              <a:gd name="connsiteY9" fmla="*/ 1233487 h 2992437"/>
              <a:gd name="connsiteX10" fmla="*/ 654050 w 6286500"/>
              <a:gd name="connsiteY10" fmla="*/ 1125537 h 2992437"/>
              <a:gd name="connsiteX11" fmla="*/ 704850 w 6286500"/>
              <a:gd name="connsiteY11" fmla="*/ 1030287 h 2992437"/>
              <a:gd name="connsiteX12" fmla="*/ 762000 w 6286500"/>
              <a:gd name="connsiteY12" fmla="*/ 979487 h 2992437"/>
              <a:gd name="connsiteX13" fmla="*/ 909637 w 6286500"/>
              <a:gd name="connsiteY13" fmla="*/ 911224 h 2992437"/>
              <a:gd name="connsiteX14" fmla="*/ 1213168 w 6286500"/>
              <a:gd name="connsiteY14" fmla="*/ 1055687 h 2992437"/>
              <a:gd name="connsiteX15" fmla="*/ 1593056 w 6286500"/>
              <a:gd name="connsiteY15" fmla="*/ 1230313 h 2992437"/>
              <a:gd name="connsiteX16" fmla="*/ 1665923 w 6286500"/>
              <a:gd name="connsiteY16" fmla="*/ 1232879 h 2992437"/>
              <a:gd name="connsiteX17" fmla="*/ 1927861 w 6286500"/>
              <a:gd name="connsiteY17" fmla="*/ 1256691 h 2992437"/>
              <a:gd name="connsiteX18" fmla="*/ 2035017 w 6286500"/>
              <a:gd name="connsiteY18" fmla="*/ 1244785 h 2992437"/>
              <a:gd name="connsiteX19" fmla="*/ 2168367 w 6286500"/>
              <a:gd name="connsiteY19" fmla="*/ 1030473 h 2992437"/>
              <a:gd name="connsiteX20" fmla="*/ 2237424 w 6286500"/>
              <a:gd name="connsiteY20" fmla="*/ 620898 h 2992437"/>
              <a:gd name="connsiteX21" fmla="*/ 2506505 w 6286500"/>
              <a:gd name="connsiteY21" fmla="*/ 287523 h 2992437"/>
              <a:gd name="connsiteX22" fmla="*/ 2699386 w 6286500"/>
              <a:gd name="connsiteY22" fmla="*/ 158935 h 2992437"/>
              <a:gd name="connsiteX23" fmla="*/ 3028950 w 6286500"/>
              <a:gd name="connsiteY23" fmla="*/ 0 h 2992437"/>
              <a:gd name="connsiteX24" fmla="*/ 3346450 w 6286500"/>
              <a:gd name="connsiteY24" fmla="*/ 0 h 2992437"/>
              <a:gd name="connsiteX25" fmla="*/ 3347087 w 6286500"/>
              <a:gd name="connsiteY25" fmla="*/ 170842 h 2992437"/>
              <a:gd name="connsiteX26" fmla="*/ 3275650 w 6286500"/>
              <a:gd name="connsiteY26" fmla="*/ 185130 h 2992437"/>
              <a:gd name="connsiteX27" fmla="*/ 3275649 w 6286500"/>
              <a:gd name="connsiteY27" fmla="*/ 399443 h 2992437"/>
              <a:gd name="connsiteX28" fmla="*/ 4199574 w 6286500"/>
              <a:gd name="connsiteY28" fmla="*/ 413730 h 2992437"/>
              <a:gd name="connsiteX29" fmla="*/ 4590100 w 6286500"/>
              <a:gd name="connsiteY29" fmla="*/ 604230 h 2992437"/>
              <a:gd name="connsiteX30" fmla="*/ 6205538 w 6286500"/>
              <a:gd name="connsiteY30" fmla="*/ 628649 h 2992437"/>
              <a:gd name="connsiteX31" fmla="*/ 6273800 w 6286500"/>
              <a:gd name="connsiteY31" fmla="*/ 636587 h 2992437"/>
              <a:gd name="connsiteX32" fmla="*/ 6286500 w 6286500"/>
              <a:gd name="connsiteY32" fmla="*/ 2992437 h 2992437"/>
              <a:gd name="connsiteX33" fmla="*/ 0 w 6286500"/>
              <a:gd name="connsiteY33" fmla="*/ 2992437 h 2992437"/>
              <a:gd name="connsiteX34" fmla="*/ 0 w 6286500"/>
              <a:gd name="connsiteY34" fmla="*/ 2935287 h 299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86500" h="2992437">
                <a:moveTo>
                  <a:pt x="0" y="2935287"/>
                </a:moveTo>
                <a:lnTo>
                  <a:pt x="0" y="2230437"/>
                </a:lnTo>
                <a:lnTo>
                  <a:pt x="158750" y="1951037"/>
                </a:lnTo>
                <a:lnTo>
                  <a:pt x="361950" y="1824037"/>
                </a:lnTo>
                <a:lnTo>
                  <a:pt x="457200" y="1735137"/>
                </a:lnTo>
                <a:lnTo>
                  <a:pt x="527050" y="1633537"/>
                </a:lnTo>
                <a:lnTo>
                  <a:pt x="558800" y="1525587"/>
                </a:lnTo>
                <a:lnTo>
                  <a:pt x="565150" y="1430337"/>
                </a:lnTo>
                <a:lnTo>
                  <a:pt x="577850" y="1341437"/>
                </a:lnTo>
                <a:lnTo>
                  <a:pt x="609600" y="1233487"/>
                </a:lnTo>
                <a:lnTo>
                  <a:pt x="654050" y="1125537"/>
                </a:lnTo>
                <a:lnTo>
                  <a:pt x="704850" y="1030287"/>
                </a:lnTo>
                <a:lnTo>
                  <a:pt x="762000" y="979487"/>
                </a:lnTo>
                <a:lnTo>
                  <a:pt x="909637" y="911224"/>
                </a:lnTo>
                <a:lnTo>
                  <a:pt x="1213168" y="1055687"/>
                </a:lnTo>
                <a:lnTo>
                  <a:pt x="1593056" y="1230313"/>
                </a:lnTo>
                <a:lnTo>
                  <a:pt x="1665923" y="1232879"/>
                </a:lnTo>
                <a:lnTo>
                  <a:pt x="1927861" y="1256691"/>
                </a:lnTo>
                <a:lnTo>
                  <a:pt x="2035017" y="1244785"/>
                </a:lnTo>
                <a:lnTo>
                  <a:pt x="2168367" y="1030473"/>
                </a:lnTo>
                <a:cubicBezTo>
                  <a:pt x="2174717" y="876486"/>
                  <a:pt x="2154873" y="786791"/>
                  <a:pt x="2237424" y="620898"/>
                </a:cubicBezTo>
                <a:cubicBezTo>
                  <a:pt x="2324737" y="476435"/>
                  <a:pt x="2416811" y="398648"/>
                  <a:pt x="2506505" y="287523"/>
                </a:cubicBezTo>
                <a:lnTo>
                  <a:pt x="2699386" y="158935"/>
                </a:lnTo>
                <a:lnTo>
                  <a:pt x="3028950" y="0"/>
                </a:lnTo>
                <a:lnTo>
                  <a:pt x="3346450" y="0"/>
                </a:lnTo>
                <a:cubicBezTo>
                  <a:pt x="3346662" y="56947"/>
                  <a:pt x="3346875" y="113895"/>
                  <a:pt x="3347087" y="170842"/>
                </a:cubicBezTo>
                <a:lnTo>
                  <a:pt x="3275650" y="185130"/>
                </a:lnTo>
                <a:cubicBezTo>
                  <a:pt x="3275650" y="256568"/>
                  <a:pt x="3275649" y="328005"/>
                  <a:pt x="3275649" y="399443"/>
                </a:cubicBezTo>
                <a:lnTo>
                  <a:pt x="4199574" y="413730"/>
                </a:lnTo>
                <a:lnTo>
                  <a:pt x="4590100" y="604230"/>
                </a:lnTo>
                <a:lnTo>
                  <a:pt x="6205538" y="628649"/>
                </a:lnTo>
                <a:lnTo>
                  <a:pt x="6273800" y="636587"/>
                </a:lnTo>
                <a:cubicBezTo>
                  <a:pt x="6278033" y="2145770"/>
                  <a:pt x="6282267" y="1483254"/>
                  <a:pt x="6286500" y="2992437"/>
                </a:cubicBezTo>
                <a:lnTo>
                  <a:pt x="0" y="2992437"/>
                </a:lnTo>
                <a:lnTo>
                  <a:pt x="0" y="2935287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12" y="1277814"/>
            <a:ext cx="8742724" cy="3985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120" y="4911969"/>
            <a:ext cx="3868616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8288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7659" y="543578"/>
            <a:ext cx="7391401" cy="1143000"/>
          </a:xfrm>
        </p:spPr>
        <p:txBody>
          <a:bodyPr/>
          <a:lstStyle/>
          <a:p>
            <a:r>
              <a:rPr lang="en-US" dirty="0"/>
              <a:t>CEQA Environmental Resources Analyzed in Draft EIR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Aesthetics &amp; Visual Resources</a:t>
            </a:r>
          </a:p>
          <a:p>
            <a:r>
              <a:rPr lang="en-US" dirty="0"/>
              <a:t>Agricultural Resources</a:t>
            </a:r>
          </a:p>
          <a:p>
            <a:r>
              <a:rPr lang="en-US" dirty="0"/>
              <a:t>Air Quality &amp; Greenhouse Gas Emissions</a:t>
            </a:r>
          </a:p>
          <a:p>
            <a:r>
              <a:rPr lang="en-US" dirty="0"/>
              <a:t>Biological Resources</a:t>
            </a:r>
          </a:p>
          <a:p>
            <a:r>
              <a:rPr lang="en-US" dirty="0"/>
              <a:t>Cultural Resources</a:t>
            </a:r>
          </a:p>
          <a:p>
            <a:r>
              <a:rPr lang="en-US" dirty="0"/>
              <a:t>Hazards &amp; Hazardous Materials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Hydrology &amp; Water Quality</a:t>
            </a:r>
          </a:p>
          <a:p>
            <a:r>
              <a:rPr lang="en-US" dirty="0"/>
              <a:t>Land Use &amp; Planning</a:t>
            </a:r>
          </a:p>
          <a:p>
            <a:r>
              <a:rPr lang="en-US" dirty="0"/>
              <a:t>Noise</a:t>
            </a:r>
          </a:p>
          <a:p>
            <a:r>
              <a:rPr lang="en-US" dirty="0"/>
              <a:t>Population &amp; Housing</a:t>
            </a:r>
          </a:p>
          <a:p>
            <a:r>
              <a:rPr lang="en-US" dirty="0"/>
              <a:t>Public Services</a:t>
            </a:r>
          </a:p>
          <a:p>
            <a:r>
              <a:rPr lang="en-US" dirty="0"/>
              <a:t>Transportation &amp; Traffic</a:t>
            </a:r>
          </a:p>
          <a:p>
            <a:r>
              <a:rPr lang="en-US" dirty="0"/>
              <a:t>Utilities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6314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361017"/>
            <a:ext cx="7391401" cy="576829"/>
          </a:xfrm>
        </p:spPr>
        <p:txBody>
          <a:bodyPr/>
          <a:lstStyle/>
          <a:p>
            <a:r>
              <a:rPr lang="en-US" dirty="0"/>
              <a:t>Aesthetics &amp; Visual Resources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1113692"/>
            <a:ext cx="3975669" cy="50124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Changes to scenic resources - loss of agriculture and mature trees</a:t>
            </a:r>
          </a:p>
          <a:p>
            <a:r>
              <a:rPr lang="en-US" dirty="0"/>
              <a:t>Change in visual character from rural to urban</a:t>
            </a:r>
          </a:p>
          <a:p>
            <a:r>
              <a:rPr lang="en-US" dirty="0"/>
              <a:t>Construction impacts to visual appearance over 10 year period</a:t>
            </a:r>
          </a:p>
          <a:p>
            <a:r>
              <a:rPr lang="en-US" dirty="0"/>
              <a:t>New source of night light and glare</a:t>
            </a:r>
          </a:p>
          <a:p>
            <a:pPr lvl="1"/>
            <a:r>
              <a:rPr lang="en-US" u="sng" dirty="0"/>
              <a:t>Mitigation: </a:t>
            </a:r>
          </a:p>
          <a:p>
            <a:pPr lvl="2"/>
            <a:r>
              <a:rPr lang="en-US" i="1" dirty="0"/>
              <a:t>Develop landscape and open space buffer outside of the URL within Phase 1. Vegetation within the buffer would provide partial screening of ongoing construction.</a:t>
            </a:r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2869" y="2214563"/>
            <a:ext cx="3727726" cy="295531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98247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1078523"/>
            <a:ext cx="3975669" cy="5047641"/>
          </a:xfrm>
        </p:spPr>
        <p:txBody>
          <a:bodyPr>
            <a:normAutofit/>
          </a:bodyPr>
          <a:lstStyle/>
          <a:p>
            <a:r>
              <a:rPr lang="en-US" dirty="0"/>
              <a:t>Conversion of 68 acres of prime soils to urban development</a:t>
            </a:r>
          </a:p>
          <a:p>
            <a:r>
              <a:rPr lang="en-US" dirty="0"/>
              <a:t>Potential land use conflicts with adjacent agricultural operations</a:t>
            </a:r>
          </a:p>
          <a:p>
            <a:pPr lvl="1"/>
            <a:r>
              <a:rPr lang="en-US" u="sng" dirty="0"/>
              <a:t>Mitigation: </a:t>
            </a:r>
          </a:p>
          <a:p>
            <a:pPr lvl="2"/>
            <a:r>
              <a:rPr lang="en-US" i="1" dirty="0"/>
              <a:t>Offsite agricultural conservation easement or pay in-lieu fees to preserve agricultural land</a:t>
            </a:r>
          </a:p>
          <a:p>
            <a:pPr lvl="2"/>
            <a:r>
              <a:rPr lang="en-US" i="1" dirty="0"/>
              <a:t>Install fencing and signs to minimize trespass and vandalism, and windrows to reduce potential for dust, noise, and pesticide drift.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282" y="3199710"/>
            <a:ext cx="4434468" cy="2782417"/>
          </a:xfr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457199" y="361017"/>
            <a:ext cx="7391401" cy="5768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Agricultural Resources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391" y="990255"/>
            <a:ext cx="2614246" cy="21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996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996462"/>
            <a:ext cx="7391401" cy="5129701"/>
          </a:xfrm>
        </p:spPr>
        <p:txBody>
          <a:bodyPr>
            <a:normAutofit/>
          </a:bodyPr>
          <a:lstStyle/>
          <a:p>
            <a:r>
              <a:rPr lang="en-US" dirty="0"/>
              <a:t>Construction emissions would exceed APCD thresholds (ROG + NOx, PM</a:t>
            </a:r>
            <a:r>
              <a:rPr lang="en-US" sz="1400" dirty="0"/>
              <a:t>2.5</a:t>
            </a:r>
            <a:r>
              <a:rPr lang="en-US" dirty="0"/>
              <a:t>)</a:t>
            </a:r>
          </a:p>
          <a:p>
            <a:r>
              <a:rPr lang="en-US" dirty="0"/>
              <a:t>Operational emissions would exceed APCD thresholds (ROG + NOx, PM</a:t>
            </a:r>
            <a:r>
              <a:rPr lang="en-US" sz="1400" dirty="0"/>
              <a:t>10</a:t>
            </a:r>
            <a:r>
              <a:rPr lang="en-US" dirty="0"/>
              <a:t>, PM</a:t>
            </a:r>
            <a:r>
              <a:rPr lang="en-US" sz="1400" dirty="0"/>
              <a:t>2.5</a:t>
            </a:r>
            <a:r>
              <a:rPr lang="en-US" dirty="0"/>
              <a:t>)</a:t>
            </a:r>
          </a:p>
          <a:p>
            <a:r>
              <a:rPr lang="en-US" dirty="0"/>
              <a:t>Project would generate significant greenhouse gas emissions and would be potentially inconsistent with City’s Climate Action Plan and APCD’s Clean Air Plan</a:t>
            </a:r>
          </a:p>
          <a:p>
            <a:r>
              <a:rPr lang="en-US" dirty="0"/>
              <a:t>Potential land use conflicts with adjacent agricultural operations</a:t>
            </a:r>
          </a:p>
          <a:p>
            <a:pPr lvl="1"/>
            <a:r>
              <a:rPr lang="en-US" i="1" dirty="0"/>
              <a:t>Mitigation: </a:t>
            </a:r>
          </a:p>
          <a:p>
            <a:pPr lvl="2"/>
            <a:r>
              <a:rPr lang="en-US" i="1" dirty="0"/>
              <a:t>Construction Management Plan - control dust and emissions; low-VOC finishes; contribute to transit and trip reduction programs</a:t>
            </a:r>
          </a:p>
          <a:p>
            <a:pPr lvl="2"/>
            <a:r>
              <a:rPr lang="en-US" i="1" dirty="0"/>
              <a:t>Energy and water efficiency; implementation of mitigation from APCD CEQA Air Quality Handbook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57199" y="361017"/>
            <a:ext cx="7643447" cy="5768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Air Quality &amp; Greenhouse Gas Emissions</a:t>
            </a:r>
          </a:p>
        </p:txBody>
      </p:sp>
    </p:spTree>
    <p:extLst>
      <p:ext uri="{BB962C8B-B14F-4D97-AF65-F5344CB8AC3E}">
        <p14:creationId xmlns:p14="http://schemas.microsoft.com/office/powerpoint/2010/main" val="380452205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1328564"/>
            <a:ext cx="4806463" cy="4797599"/>
          </a:xfrm>
        </p:spPr>
        <p:txBody>
          <a:bodyPr>
            <a:normAutofit/>
          </a:bodyPr>
          <a:lstStyle/>
          <a:p>
            <a:r>
              <a:rPr lang="en-US" dirty="0"/>
              <a:t>Impacts to Tank Farm Creek, including wetlands and riparian areas</a:t>
            </a:r>
          </a:p>
          <a:p>
            <a:r>
              <a:rPr lang="en-US" dirty="0"/>
              <a:t>Impacts to wildlife and special status species</a:t>
            </a:r>
          </a:p>
          <a:p>
            <a:pPr lvl="1"/>
            <a:r>
              <a:rPr lang="en-US" u="sng" dirty="0"/>
              <a:t>Mitigation: </a:t>
            </a:r>
          </a:p>
          <a:p>
            <a:pPr lvl="2"/>
            <a:r>
              <a:rPr lang="en-US" i="1" dirty="0"/>
              <a:t>Biological Mitigation Plan</a:t>
            </a:r>
          </a:p>
          <a:p>
            <a:pPr lvl="2"/>
            <a:r>
              <a:rPr lang="en-US" i="1" dirty="0"/>
              <a:t>Increased setbacks from Tank Farm Creek</a:t>
            </a:r>
          </a:p>
          <a:p>
            <a:pPr lvl="2"/>
            <a:r>
              <a:rPr lang="en-US" i="1" dirty="0"/>
              <a:t>Creek and wetland restoration</a:t>
            </a:r>
          </a:p>
          <a:p>
            <a:pPr lvl="2"/>
            <a:r>
              <a:rPr lang="en-US" i="1" dirty="0"/>
              <a:t>Avoid water contact, erosion, and runoff</a:t>
            </a:r>
          </a:p>
          <a:p>
            <a:pPr lvl="2"/>
            <a:r>
              <a:rPr lang="en-US" i="1" dirty="0"/>
              <a:t>Environmental monitoring and pre-construction surveys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L:\Avila Ranch EIR\Photos\Avila Feild Work 4.5.16\IMG_18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662" y="2427445"/>
            <a:ext cx="2747645" cy="20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57199" y="361017"/>
            <a:ext cx="7391401" cy="5768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Biological Resources</a:t>
            </a:r>
          </a:p>
        </p:txBody>
      </p:sp>
    </p:spTree>
    <p:extLst>
      <p:ext uri="{BB962C8B-B14F-4D97-AF65-F5344CB8AC3E}">
        <p14:creationId xmlns:p14="http://schemas.microsoft.com/office/powerpoint/2010/main" val="92922975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Purpose of Tonight’s Meeting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33450" y="1555668"/>
            <a:ext cx="8188036" cy="43582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Overview of the Draft EIR for the Avila Ranch Development Plan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Review project impacts, mitigation measures, and alternatives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Public Comment on the Draft EIR findings and analysis to be considered and responded to in the Final EIR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 action or decisions will be </a:t>
            </a:r>
            <a:r>
              <a:rPr lang="en-US" sz="2400">
                <a:solidFill>
                  <a:schemeClr val="tx2">
                    <a:lumMod val="75000"/>
                    <a:lumOff val="25000"/>
                  </a:schemeClr>
                </a:solidFill>
              </a:rPr>
              <a:t>made tonight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090570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54370"/>
            <a:ext cx="4841632" cy="4871794"/>
          </a:xfrm>
        </p:spPr>
        <p:txBody>
          <a:bodyPr>
            <a:normAutofit/>
          </a:bodyPr>
          <a:lstStyle/>
          <a:p>
            <a:r>
              <a:rPr lang="en-US" sz="2000" dirty="0"/>
              <a:t>Water quality impacts to Tank Farm and San Luis Obispo Creeks</a:t>
            </a:r>
          </a:p>
          <a:p>
            <a:r>
              <a:rPr lang="en-US" sz="2000" dirty="0"/>
              <a:t>Site grading and development would alter drainage and affect flooding, erosion, and siltation</a:t>
            </a:r>
          </a:p>
          <a:p>
            <a:r>
              <a:rPr lang="en-US" sz="2000" dirty="0"/>
              <a:t>Increased possibility of flooding</a:t>
            </a:r>
          </a:p>
          <a:p>
            <a:pPr lvl="1"/>
            <a:r>
              <a:rPr lang="en-US" sz="2000" u="sng" dirty="0"/>
              <a:t>Mitigation: </a:t>
            </a:r>
          </a:p>
          <a:p>
            <a:pPr lvl="2"/>
            <a:r>
              <a:rPr lang="en-US" sz="2000" i="1" dirty="0" err="1"/>
              <a:t>Stormwater</a:t>
            </a:r>
            <a:r>
              <a:rPr lang="en-US" sz="2000" i="1" dirty="0"/>
              <a:t> Pollution Prevention Plan (SWPPP)</a:t>
            </a:r>
          </a:p>
          <a:p>
            <a:pPr lvl="2"/>
            <a:r>
              <a:rPr lang="en-US" sz="2000" i="1" dirty="0"/>
              <a:t>Master Drainage Plan and Maintenance Manual</a:t>
            </a:r>
          </a:p>
          <a:p>
            <a:pPr lvl="2"/>
            <a:r>
              <a:rPr lang="en-US" sz="2000" i="1" dirty="0"/>
              <a:t>Onsite drainage retention and treatment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832" y="2489064"/>
            <a:ext cx="2700655" cy="1924685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457199" y="361017"/>
            <a:ext cx="7391401" cy="5768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Hydrology &amp; Water Quality</a:t>
            </a:r>
          </a:p>
        </p:txBody>
      </p:sp>
    </p:spTree>
    <p:extLst>
      <p:ext uri="{BB962C8B-B14F-4D97-AF65-F5344CB8AC3E}">
        <p14:creationId xmlns:p14="http://schemas.microsoft.com/office/powerpoint/2010/main" val="46480950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1101970"/>
            <a:ext cx="3131540" cy="5024194"/>
          </a:xfrm>
        </p:spPr>
        <p:txBody>
          <a:bodyPr>
            <a:normAutofit/>
          </a:bodyPr>
          <a:lstStyle/>
          <a:p>
            <a:r>
              <a:rPr lang="en-US" sz="2000" dirty="0"/>
              <a:t>Potential inconsistency with City policies for biological resources, agricultural resources, and utilities/public services</a:t>
            </a:r>
          </a:p>
          <a:p>
            <a:r>
              <a:rPr lang="en-US" sz="2000" dirty="0"/>
              <a:t>Project located within City Airport Overlay Zones and ALUP Safety Areas S-1B, S-1C, and S-2; consistent with both LUCE and ALUP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739" y="1101970"/>
            <a:ext cx="4547075" cy="3622430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457199" y="361017"/>
            <a:ext cx="7391401" cy="5768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149116172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1078524"/>
            <a:ext cx="3385596" cy="5047640"/>
          </a:xfrm>
        </p:spPr>
        <p:txBody>
          <a:bodyPr>
            <a:normAutofit/>
          </a:bodyPr>
          <a:lstStyle/>
          <a:p>
            <a:r>
              <a:rPr lang="en-US" sz="2000" dirty="0"/>
              <a:t>Increased demand for law enforcement, fire protection, schools, and parks</a:t>
            </a:r>
          </a:p>
          <a:p>
            <a:r>
              <a:rPr lang="en-US" sz="2000" dirty="0"/>
              <a:t>Underserved area of City for fire services</a:t>
            </a:r>
          </a:p>
          <a:p>
            <a:r>
              <a:rPr lang="en-US" sz="2000" dirty="0"/>
              <a:t>Develop Interim Fire Station No. 5 as part of Phase 3</a:t>
            </a:r>
          </a:p>
          <a:p>
            <a:pPr lvl="1"/>
            <a:r>
              <a:rPr lang="en-US" sz="2000" u="sng" dirty="0"/>
              <a:t>Mitigation:</a:t>
            </a:r>
            <a:endParaRPr lang="en-US" sz="2000" dirty="0"/>
          </a:p>
          <a:p>
            <a:pPr lvl="2"/>
            <a:r>
              <a:rPr lang="en-US" sz="2000" i="1" dirty="0"/>
              <a:t>Fair share contribution to fire station impact fee program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380" y="1047258"/>
            <a:ext cx="4197435" cy="4286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380" y="4676173"/>
            <a:ext cx="1284791" cy="1226916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57199" y="361017"/>
            <a:ext cx="7391401" cy="5768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Public Services</a:t>
            </a:r>
          </a:p>
        </p:txBody>
      </p:sp>
    </p:spTree>
    <p:extLst>
      <p:ext uri="{BB962C8B-B14F-4D97-AF65-F5344CB8AC3E}">
        <p14:creationId xmlns:p14="http://schemas.microsoft.com/office/powerpoint/2010/main" val="252388428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8" y="914401"/>
            <a:ext cx="7633506" cy="5211764"/>
          </a:xfrm>
        </p:spPr>
        <p:txBody>
          <a:bodyPr>
            <a:normAutofit/>
          </a:bodyPr>
          <a:lstStyle/>
          <a:p>
            <a:r>
              <a:rPr lang="en-US" dirty="0"/>
              <a:t>Project includes on and offsite transportation improvements</a:t>
            </a:r>
          </a:p>
          <a:p>
            <a:r>
              <a:rPr lang="en-US" dirty="0"/>
              <a:t>Operational impacts include: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Turning movement conflicts within Project site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Volumes at Vachell, Earthwood and Horizon Lanes; Suburban Road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Intersection LOS at Buckley Road/SR 227 and LOVR intersections</a:t>
            </a:r>
            <a:r>
              <a:rPr lang="en-US" dirty="0">
                <a:solidFill>
                  <a:srgbClr val="FFFF00"/>
                </a:solidFill>
              </a:rPr>
              <a:t>;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Exacerbate queuing at Higuera Street and LOVR intersections per Circulation Element standards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Increased demand for bicycle and transit facilities and services</a:t>
            </a:r>
          </a:p>
          <a:p>
            <a:pPr lvl="1"/>
            <a:r>
              <a:rPr lang="en-US" u="sng" dirty="0"/>
              <a:t>Mitigation (tied to phases):</a:t>
            </a:r>
            <a:endParaRPr lang="en-US" dirty="0"/>
          </a:p>
          <a:p>
            <a:pPr lvl="2"/>
            <a:r>
              <a:rPr lang="en-US" i="1" dirty="0"/>
              <a:t>Construction Traffic Management Plan</a:t>
            </a:r>
          </a:p>
          <a:p>
            <a:pPr lvl="2"/>
            <a:r>
              <a:rPr lang="en-US" i="1" dirty="0"/>
              <a:t>Transportation Improvement Phasing Plan</a:t>
            </a:r>
          </a:p>
          <a:p>
            <a:pPr lvl="2"/>
            <a:r>
              <a:rPr lang="en-US" i="1" dirty="0"/>
              <a:t>Fair share contribution to development impact fee program</a:t>
            </a:r>
          </a:p>
          <a:p>
            <a:pPr lvl="2"/>
            <a:r>
              <a:rPr lang="en-US" i="1" dirty="0"/>
              <a:t>Roadway improvements (e.g., turn lanes)</a:t>
            </a:r>
          </a:p>
          <a:p>
            <a:pPr lvl="2"/>
            <a:r>
              <a:rPr lang="en-US" i="1" dirty="0"/>
              <a:t>Multi-modal improvements and traffic calming measures</a:t>
            </a:r>
          </a:p>
          <a:p>
            <a:pPr lvl="2"/>
            <a:r>
              <a:rPr lang="en-US" i="1" dirty="0"/>
              <a:t>Bicycle bridges along Buckley Road over Tank Farm Creek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57199" y="361017"/>
            <a:ext cx="7391401" cy="5768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1665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Transportation &amp; Traffic</a:t>
            </a:r>
          </a:p>
        </p:txBody>
      </p:sp>
    </p:spTree>
    <p:extLst>
      <p:ext uri="{BB962C8B-B14F-4D97-AF65-F5344CB8AC3E}">
        <p14:creationId xmlns:p14="http://schemas.microsoft.com/office/powerpoint/2010/main" val="2994116553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361016"/>
            <a:ext cx="7391401" cy="1143000"/>
          </a:xfrm>
        </p:spPr>
        <p:txBody>
          <a:bodyPr/>
          <a:lstStyle/>
          <a:p>
            <a:r>
              <a:rPr lang="en-US" dirty="0"/>
              <a:t>Additional EIR Issues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1254370"/>
            <a:ext cx="3871733" cy="4853354"/>
          </a:xfrm>
        </p:spPr>
        <p:txBody>
          <a:bodyPr>
            <a:noAutofit/>
          </a:bodyPr>
          <a:lstStyle/>
          <a:p>
            <a:r>
              <a:rPr lang="en-US" b="1" dirty="0"/>
              <a:t>Cultural Resources</a:t>
            </a:r>
          </a:p>
          <a:p>
            <a:pPr lvl="1"/>
            <a:r>
              <a:rPr lang="en-US" dirty="0"/>
              <a:t>Adverse effects to historic features and prehistoric resources</a:t>
            </a:r>
          </a:p>
          <a:p>
            <a:r>
              <a:rPr lang="en-US" b="1" dirty="0"/>
              <a:t>Hazards &amp; Hazardous Materials</a:t>
            </a:r>
          </a:p>
          <a:p>
            <a:pPr lvl="1"/>
            <a:r>
              <a:rPr lang="en-US" dirty="0"/>
              <a:t>Exposure to hazardous materials during construction</a:t>
            </a:r>
          </a:p>
          <a:p>
            <a:pPr lvl="1"/>
            <a:r>
              <a:rPr lang="en-US" dirty="0"/>
              <a:t>Airport hazards and safety</a:t>
            </a:r>
          </a:p>
          <a:p>
            <a:pPr lvl="1"/>
            <a:r>
              <a:rPr lang="en-US" dirty="0"/>
              <a:t>Wildfire hazards</a:t>
            </a:r>
          </a:p>
          <a:p>
            <a:r>
              <a:rPr lang="en-US" b="1" dirty="0"/>
              <a:t>Noise</a:t>
            </a:r>
          </a:p>
          <a:p>
            <a:pPr lvl="1"/>
            <a:r>
              <a:rPr lang="en-US" dirty="0"/>
              <a:t>Short-term and long-term significant increases in noise from construction and operational vehicle noise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4328932" y="1254371"/>
            <a:ext cx="3896272" cy="4428802"/>
          </a:xfrm>
        </p:spPr>
        <p:txBody>
          <a:bodyPr>
            <a:normAutofit/>
          </a:bodyPr>
          <a:lstStyle/>
          <a:p>
            <a:r>
              <a:rPr lang="en-US" b="1" dirty="0"/>
              <a:t>Population &amp; Housing</a:t>
            </a:r>
          </a:p>
          <a:p>
            <a:pPr lvl="1"/>
            <a:r>
              <a:rPr lang="en-US" dirty="0"/>
              <a:t>Beneficial effect on jobs/housing balance</a:t>
            </a:r>
          </a:p>
          <a:p>
            <a:pPr lvl="1"/>
            <a:r>
              <a:rPr lang="en-US" dirty="0"/>
              <a:t>Residential growth within annual growth rate and would provide affordable housing</a:t>
            </a:r>
          </a:p>
          <a:p>
            <a:r>
              <a:rPr lang="en-US" b="1" dirty="0"/>
              <a:t>Utilities</a:t>
            </a:r>
          </a:p>
          <a:p>
            <a:pPr lvl="1"/>
            <a:r>
              <a:rPr lang="en-US" dirty="0"/>
              <a:t>Increased demand for water supply, wastewater treatment, solid waste disposal, and energy</a:t>
            </a:r>
          </a:p>
        </p:txBody>
      </p:sp>
    </p:spTree>
    <p:extLst>
      <p:ext uri="{BB962C8B-B14F-4D97-AF65-F5344CB8AC3E}">
        <p14:creationId xmlns:p14="http://schemas.microsoft.com/office/powerpoint/2010/main" val="1352555702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361016"/>
            <a:ext cx="7391401" cy="1143000"/>
          </a:xfrm>
        </p:spPr>
        <p:txBody>
          <a:bodyPr/>
          <a:lstStyle/>
          <a:p>
            <a:r>
              <a:rPr lang="en-US" dirty="0"/>
              <a:t>Alternatives Analysis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8" y="1629508"/>
            <a:ext cx="7633506" cy="4496655"/>
          </a:xfrm>
        </p:spPr>
        <p:txBody>
          <a:bodyPr>
            <a:normAutofit/>
          </a:bodyPr>
          <a:lstStyle/>
          <a:p>
            <a:r>
              <a:rPr lang="en-US" b="1" dirty="0"/>
              <a:t>No Project Alternative</a:t>
            </a:r>
          </a:p>
          <a:p>
            <a:pPr lvl="1"/>
            <a:r>
              <a:rPr lang="en-US" dirty="0"/>
              <a:t>Continuation of agricultural uses, or</a:t>
            </a:r>
          </a:p>
          <a:p>
            <a:pPr lvl="1"/>
            <a:r>
              <a:rPr lang="en-US" dirty="0"/>
              <a:t>Development of Project site under City General Plan/LUCE</a:t>
            </a:r>
          </a:p>
          <a:p>
            <a:r>
              <a:rPr lang="en-US" b="1" dirty="0"/>
              <a:t>Mitigated Project Alternative </a:t>
            </a:r>
          </a:p>
          <a:p>
            <a:pPr lvl="1"/>
            <a:r>
              <a:rPr lang="en-US" dirty="0"/>
              <a:t>Similar residential and commercial development</a:t>
            </a:r>
          </a:p>
          <a:p>
            <a:pPr lvl="1"/>
            <a:r>
              <a:rPr lang="en-US" dirty="0"/>
              <a:t>Incorporation of key mitigation measures</a:t>
            </a:r>
          </a:p>
          <a:p>
            <a:pPr lvl="1"/>
            <a:r>
              <a:rPr lang="en-US" dirty="0"/>
              <a:t>No realignment of Tank Farm Creek </a:t>
            </a:r>
          </a:p>
          <a:p>
            <a:r>
              <a:rPr lang="en-US" b="1" dirty="0"/>
              <a:t>Residential Plus Business Park Land Use Alternative</a:t>
            </a:r>
          </a:p>
          <a:p>
            <a:pPr lvl="1"/>
            <a:r>
              <a:rPr lang="en-US" dirty="0"/>
              <a:t>700 units, 35,000 sf of neighborhood commercial space, and 120,000 sf of business park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1249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1" y="515815"/>
            <a:ext cx="7391401" cy="633047"/>
          </a:xfrm>
        </p:spPr>
        <p:txBody>
          <a:bodyPr/>
          <a:lstStyle/>
          <a:p>
            <a:r>
              <a:rPr lang="en-US" dirty="0"/>
              <a:t>Mitigated Project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01262"/>
            <a:ext cx="7455877" cy="4824901"/>
          </a:xfrm>
        </p:spPr>
        <p:txBody>
          <a:bodyPr>
            <a:normAutofit/>
          </a:bodyPr>
          <a:lstStyle/>
          <a:p>
            <a:r>
              <a:rPr lang="en-US" sz="2400" dirty="0"/>
              <a:t>5 features to reduce impacts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100" dirty="0"/>
              <a:t>No realignment of Tank Farm Creek - protect riparian habitat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100" dirty="0"/>
              <a:t>Retain East-West Channel - accommodate surface drainage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100" dirty="0"/>
              <a:t>Different land use mix in Town Center - reduce trip generation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100" dirty="0"/>
              <a:t>Increased development setbacks along Tank Farm Creek – protect biological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1" y="515815"/>
            <a:ext cx="7391401" cy="633047"/>
          </a:xfrm>
        </p:spPr>
        <p:txBody>
          <a:bodyPr/>
          <a:lstStyle/>
          <a:p>
            <a:r>
              <a:rPr lang="en-US" dirty="0"/>
              <a:t>Mitigated Project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01262"/>
            <a:ext cx="7455877" cy="4824901"/>
          </a:xfrm>
        </p:spPr>
        <p:txBody>
          <a:bodyPr>
            <a:noAutofit/>
          </a:bodyPr>
          <a:lstStyle/>
          <a:p>
            <a:pPr marL="685800" lvl="1" indent="-457200">
              <a:buFont typeface="+mj-lt"/>
              <a:buAutoNum type="arabicPeriod" startAt="5"/>
            </a:pPr>
            <a:r>
              <a:rPr lang="en-US" sz="2100" dirty="0"/>
              <a:t>Inclusion of key offsite phased transportation improvements</a:t>
            </a:r>
          </a:p>
          <a:p>
            <a:pPr lvl="3"/>
            <a:r>
              <a:rPr lang="en-US" sz="2100" dirty="0"/>
              <a:t>Horizon Lane extension in Phase 4 </a:t>
            </a:r>
          </a:p>
          <a:p>
            <a:pPr lvl="3"/>
            <a:r>
              <a:rPr lang="en-US" sz="2100" dirty="0"/>
              <a:t>Left turn restrictions at </a:t>
            </a:r>
            <a:r>
              <a:rPr lang="en-US" sz="2100" dirty="0" err="1"/>
              <a:t>Vachell</a:t>
            </a:r>
            <a:r>
              <a:rPr lang="en-US" sz="2100" dirty="0"/>
              <a:t> Lane/South </a:t>
            </a:r>
            <a:r>
              <a:rPr lang="en-US" sz="2100" dirty="0" err="1"/>
              <a:t>Higuera</a:t>
            </a:r>
            <a:r>
              <a:rPr lang="en-US" sz="2100" dirty="0"/>
              <a:t> Street in Phase 2</a:t>
            </a:r>
          </a:p>
          <a:p>
            <a:pPr lvl="3"/>
            <a:r>
              <a:rPr lang="en-US" sz="2100" dirty="0"/>
              <a:t>Temporary restrictions to vehicle site access from Venture Drive/</a:t>
            </a:r>
            <a:r>
              <a:rPr lang="en-US" sz="2100" dirty="0" err="1"/>
              <a:t>Vachell</a:t>
            </a:r>
            <a:r>
              <a:rPr lang="en-US" sz="2100" dirty="0"/>
              <a:t> Lane and </a:t>
            </a:r>
            <a:r>
              <a:rPr lang="en-US" sz="2100" dirty="0" err="1"/>
              <a:t>Earthwood</a:t>
            </a:r>
            <a:r>
              <a:rPr lang="en-US" sz="2100" dirty="0"/>
              <a:t> Lane during Phase 1</a:t>
            </a:r>
          </a:p>
          <a:p>
            <a:pPr lvl="3"/>
            <a:r>
              <a:rPr lang="en-US" sz="2100" dirty="0"/>
              <a:t>South </a:t>
            </a:r>
            <a:r>
              <a:rPr lang="en-US" sz="2100" dirty="0" err="1"/>
              <a:t>Higuera</a:t>
            </a:r>
            <a:r>
              <a:rPr lang="en-US" sz="2100" dirty="0"/>
              <a:t> Street/Suburban Road intersection improvements</a:t>
            </a:r>
          </a:p>
          <a:p>
            <a:pPr lvl="3"/>
            <a:r>
              <a:rPr lang="en-US" sz="2100" dirty="0"/>
              <a:t>Improvements to Horizon Lane as residential collector</a:t>
            </a:r>
          </a:p>
          <a:p>
            <a:pPr lvl="3"/>
            <a:r>
              <a:rPr lang="en-US" sz="2100" dirty="0"/>
              <a:t>Improvements to Suburban Road as commercial collector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38950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9262"/>
            <a:ext cx="7391401" cy="762000"/>
          </a:xfrm>
        </p:spPr>
        <p:txBody>
          <a:bodyPr/>
          <a:lstStyle/>
          <a:p>
            <a:r>
              <a:rPr lang="en-US" dirty="0"/>
              <a:t>Mitigated Project Alternative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86" y="1301262"/>
            <a:ext cx="7099569" cy="463061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4641"/>
            <a:ext cx="7391401" cy="1143000"/>
          </a:xfrm>
        </p:spPr>
        <p:txBody>
          <a:bodyPr/>
          <a:lstStyle/>
          <a:p>
            <a:r>
              <a:rPr lang="en-US" dirty="0"/>
              <a:t>Comparison of Alternatives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591070"/>
              </p:ext>
            </p:extLst>
          </p:nvPr>
        </p:nvGraphicFramePr>
        <p:xfrm>
          <a:off x="-14654" y="944618"/>
          <a:ext cx="9158654" cy="591338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90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86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Issue Area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  <a:latin typeface="+mj-lt"/>
                        </a:rPr>
                        <a:t>No Project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Mitigated Project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Business Park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A. Vacant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B. General Plan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Aesthetics and Visual Resources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Less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Greater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0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Agricultural Resources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Less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Similar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Air Quality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Greater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Biological Resources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Similar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Less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Cultural Resources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Greater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Hazardous Materials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Similar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Greater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7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Hydrology and Water Quality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Less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0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Land Use and Planning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Less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Greater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Noise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Greater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57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Population and Housing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Greater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Similar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Public Services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Similar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Similar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57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Transportation and Traffic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Similar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Less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Greater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Utilities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Similar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Less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Greater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57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Project Objectives Met?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No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Partially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Yes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Yes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50817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/>
            </a:pPr>
            <a:fld id="{514A6EDD-C327-4EE7-84D6-5E1E78D391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812" y="120650"/>
            <a:ext cx="6508750" cy="1143000"/>
          </a:xfrm>
        </p:spPr>
        <p:txBody>
          <a:bodyPr/>
          <a:lstStyle/>
          <a:p>
            <a:r>
              <a:rPr lang="en-US" dirty="0"/>
              <a:t>EIR Process Overview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63617418"/>
              </p:ext>
            </p:extLst>
          </p:nvPr>
        </p:nvGraphicFramePr>
        <p:xfrm>
          <a:off x="990600" y="1600200"/>
          <a:ext cx="7391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265421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33450" y="1555668"/>
            <a:ext cx="8188036" cy="435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End of Draft EIR Public Review – January 18, 2017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Public Hearing Draft AASP and FEIR available</a:t>
            </a:r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alt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– end of April 2017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Planning Commission hearings – June 2017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City Council hearings – July 2017</a:t>
            </a:r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z="2000" smtClean="0"/>
              <a:pPr/>
              <a:t>30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7127662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6217"/>
            <a:ext cx="7391401" cy="1143000"/>
          </a:xfrm>
        </p:spPr>
        <p:txBody>
          <a:bodyPr/>
          <a:lstStyle/>
          <a:p>
            <a:r>
              <a:rPr lang="en-US" dirty="0"/>
              <a:t>Public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39433"/>
            <a:ext cx="3651813" cy="458673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Receive and consider public input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Consider questions and major issues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Provide direction to staff and consultant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Keep focused on EIR issues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Additional opportunities to comment on overall merits of project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8996" y="1539433"/>
            <a:ext cx="3929604" cy="45867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Please send comments to: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John Rickenbach or Tyler Corey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City of San Luis Obispo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Community Development Department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919 Palm Street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San Luis Obispo, CA 93401-3218</a:t>
            </a:r>
          </a:p>
          <a:p>
            <a:pPr marL="0" indent="0">
              <a:buNone/>
            </a:pPr>
            <a:r>
              <a:rPr lang="en-US" dirty="0"/>
              <a:t>Or email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JFRickenbach@aol.com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tcorey@slocity.org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COMMENTS DUE BY JANUARY 18,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4724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/>
            </a:pPr>
            <a:fld id="{6530E47F-6A98-47CF-9BCD-C479FF6236C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74812" y="361016"/>
            <a:ext cx="6508750" cy="1143000"/>
          </a:xfrm>
        </p:spPr>
        <p:txBody>
          <a:bodyPr/>
          <a:lstStyle/>
          <a:p>
            <a:pPr eaLnBrk="1" hangingPunct="1"/>
            <a:r>
              <a:rPr lang="en-US" dirty="0"/>
              <a:t>Project EIR Timeline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41139866"/>
              </p:ext>
            </p:extLst>
          </p:nvPr>
        </p:nvGraphicFramePr>
        <p:xfrm>
          <a:off x="737347" y="14859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32191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Site and Location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z="2000" smtClean="0"/>
              <a:pPr/>
              <a:t>5</a:t>
            </a:fld>
            <a:endParaRPr lang="en-US" sz="2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21" y="1253767"/>
            <a:ext cx="7901354" cy="47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250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143716" y="1318131"/>
            <a:ext cx="8551551" cy="471453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200" dirty="0"/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rgbClr val="000000"/>
                </a:solidFill>
              </a:rPr>
              <a:t>Development Plan, Airport Area Specific Plan Amendment, and General Plan Amendment for the 150-acre project site</a:t>
            </a:r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rgbClr val="000000"/>
                </a:solidFill>
              </a:rPr>
              <a:t>Development on the property may include: </a:t>
            </a:r>
          </a:p>
          <a:p>
            <a:pPr marL="1257300" lvl="2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900" dirty="0">
                <a:solidFill>
                  <a:srgbClr val="000000"/>
                </a:solidFill>
              </a:rPr>
              <a:t>Up to 720 low, medium, and higher density residences</a:t>
            </a:r>
          </a:p>
          <a:p>
            <a:pPr marL="1257300" lvl="2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900" dirty="0">
                <a:solidFill>
                  <a:srgbClr val="000000"/>
                </a:solidFill>
              </a:rPr>
              <a:t>15,000 square feet of commercial use</a:t>
            </a:r>
          </a:p>
          <a:p>
            <a:pPr marL="1257300" lvl="2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900" dirty="0">
                <a:solidFill>
                  <a:srgbClr val="000000"/>
                </a:solidFill>
              </a:rPr>
              <a:t>Roughly 50% of site would remain in open space &amp; parks</a:t>
            </a:r>
          </a:p>
          <a:p>
            <a:pPr marL="1257300" lvl="2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900" dirty="0">
                <a:solidFill>
                  <a:srgbClr val="000000"/>
                </a:solidFill>
              </a:rPr>
              <a:t>Tank Farm Creek would be realigned and restored</a:t>
            </a:r>
          </a:p>
          <a:p>
            <a:pPr marL="1257300" lvl="2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900" dirty="0">
                <a:solidFill>
                  <a:srgbClr val="000000"/>
                </a:solidFill>
              </a:rPr>
              <a:t>Extension of Buckley Road, Venture Drive, and Horizon and Earthwood (Jespersen) Lanes </a:t>
            </a:r>
          </a:p>
          <a:p>
            <a:pPr lvl="2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rgbClr val="000000"/>
                </a:solidFill>
              </a:rPr>
              <a:t>Development Plan will guide land use, design, circulation, and infrastructure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0285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Proposed Land Uses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z="2000" smtClean="0"/>
              <a:pPr/>
              <a:t>7</a:t>
            </a:fld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84125"/>
              </p:ext>
            </p:extLst>
          </p:nvPr>
        </p:nvGraphicFramePr>
        <p:xfrm>
          <a:off x="132696" y="1421885"/>
          <a:ext cx="8818563" cy="382405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88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1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Land Use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Acreage</a:t>
                      </a:r>
                      <a:endParaRPr lang="en-US" sz="1800" b="1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Housing Units/ Square Footage</a:t>
                      </a:r>
                      <a:endParaRPr lang="en-US" sz="1800" b="1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2828" marR="12282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Residential 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</a:rPr>
                        <a:t>68.23 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</a:rPr>
                        <a:t>720 total units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41"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R-1 Low Density</a:t>
                      </a:r>
                      <a:endParaRPr lang="en-US" sz="18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17.45 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105 single-family units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41"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R-2 Medium Density</a:t>
                      </a:r>
                      <a:endParaRPr lang="en-US" sz="18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35.03 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305 single-family units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541"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R-3 Medium-High Density</a:t>
                      </a:r>
                      <a:endParaRPr lang="en-US" sz="18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11.04 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185 multi-family units 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541"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R-4 High Density</a:t>
                      </a:r>
                      <a:endParaRPr lang="en-US" sz="18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4.71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125 multi-family units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Neighborhood Commercial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</a:rPr>
                        <a:t>3.34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</a:rPr>
                        <a:t>15,000 sf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5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Major Roadways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</a:rPr>
                        <a:t>7.03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</a:rPr>
                        <a:t>N/A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Open Space and Parks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</a:rPr>
                        <a:t>71.30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</a:rPr>
                        <a:t>N/A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541"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Open Space</a:t>
                      </a:r>
                      <a:endParaRPr lang="en-US" sz="18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55.30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N/A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541"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Parks</a:t>
                      </a:r>
                      <a:endParaRPr lang="en-US" sz="18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16.00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N/A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2828" marR="12282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16555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Proposed Land Use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z="2000" smtClean="0"/>
              <a:pPr/>
              <a:t>8</a:t>
            </a:fld>
            <a:endParaRPr lang="en-US" sz="2000" dirty="0"/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143716" y="1318131"/>
            <a:ext cx="8551551" cy="471453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200" dirty="0"/>
          </a:p>
          <a:p>
            <a:pPr lvl="1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43" y="1212623"/>
            <a:ext cx="8820471" cy="3992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129" y="4838633"/>
            <a:ext cx="5615354" cy="12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4476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Proposed Residential Design Mix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6446-AE9A-C64B-B107-58807213326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573" y="1198195"/>
            <a:ext cx="7713786" cy="50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4060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LO City PowerPoint Template">
  <a:themeElements>
    <a:clrScheme name="Custom 7">
      <a:dk1>
        <a:srgbClr val="455560"/>
      </a:dk1>
      <a:lt1>
        <a:sysClr val="window" lastClr="FFFFFF"/>
      </a:lt1>
      <a:dk2>
        <a:srgbClr val="2D2F2B"/>
      </a:dk2>
      <a:lt2>
        <a:srgbClr val="DEDED7"/>
      </a:lt2>
      <a:accent1>
        <a:srgbClr val="003E7E"/>
      </a:accent1>
      <a:accent2>
        <a:srgbClr val="B0CBEA"/>
      </a:accent2>
      <a:accent3>
        <a:srgbClr val="C5C19D"/>
      </a:accent3>
      <a:accent4>
        <a:srgbClr val="DE791C"/>
      </a:accent4>
      <a:accent5>
        <a:srgbClr val="994708"/>
      </a:accent5>
      <a:accent6>
        <a:srgbClr val="E9D666"/>
      </a:accent6>
      <a:hlink>
        <a:srgbClr val="74B6BC"/>
      </a:hlink>
      <a:folHlink>
        <a:srgbClr val="7F95A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SLO City PowerPoint Template</Template>
  <TotalTime>5467</TotalTime>
  <Words>1392</Words>
  <Application>Microsoft Office PowerPoint</Application>
  <PresentationFormat>On-screen Show (4:3)</PresentationFormat>
  <Paragraphs>330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Wingdings 2</vt:lpstr>
      <vt:lpstr>SLO City PowerPoint Template</vt:lpstr>
      <vt:lpstr>Avila Ranch Development Plan 173 Buckley Road/175 Venture Drive SPEC/ER-1318-2015</vt:lpstr>
      <vt:lpstr>Purpose of Tonight’s Meeting</vt:lpstr>
      <vt:lpstr>EIR Process Overview</vt:lpstr>
      <vt:lpstr>Project EIR Timeline</vt:lpstr>
      <vt:lpstr>Project Site and Location</vt:lpstr>
      <vt:lpstr>Project Description</vt:lpstr>
      <vt:lpstr>Summary of Proposed Land Uses</vt:lpstr>
      <vt:lpstr>Proposed Land Use Plan</vt:lpstr>
      <vt:lpstr>Proposed Residential Design Mix</vt:lpstr>
      <vt:lpstr>Proposed Circulation Plan</vt:lpstr>
      <vt:lpstr>Example: Buckley Road Cross-Section</vt:lpstr>
      <vt:lpstr>Example: 60’ Collector Road Cross-Section</vt:lpstr>
      <vt:lpstr>Proposed Drainage Plan</vt:lpstr>
      <vt:lpstr>Development Plan: Phasing</vt:lpstr>
      <vt:lpstr>CEQA Environmental Resources Analyzed in Draft EIR</vt:lpstr>
      <vt:lpstr>Aesthetics &amp; Visual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EIR Issues  </vt:lpstr>
      <vt:lpstr>Alternatives Analysis</vt:lpstr>
      <vt:lpstr>Mitigated Project Alternative</vt:lpstr>
      <vt:lpstr>Mitigated Project Alternative</vt:lpstr>
      <vt:lpstr>Mitigated Project Alternative</vt:lpstr>
      <vt:lpstr>Comparison of Alternatives </vt:lpstr>
      <vt:lpstr>Next Steps</vt:lpstr>
      <vt:lpstr>Public Comment</vt:lpstr>
    </vt:vector>
  </TitlesOfParts>
  <Company>City of San Luis Obispo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heading set in Arial</dc:title>
  <dc:creator>rcohen</dc:creator>
  <cp:lastModifiedBy>Davidson, Doug</cp:lastModifiedBy>
  <cp:revision>362</cp:revision>
  <cp:lastPrinted>2013-08-20T18:26:17Z</cp:lastPrinted>
  <dcterms:created xsi:type="dcterms:W3CDTF">2014-06-13T21:09:23Z</dcterms:created>
  <dcterms:modified xsi:type="dcterms:W3CDTF">2016-12-14T22:21:58Z</dcterms:modified>
</cp:coreProperties>
</file>